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 id="2147483932" r:id="rId2"/>
  </p:sldMasterIdLst>
  <p:notesMasterIdLst>
    <p:notesMasterId r:id="rId21"/>
  </p:notesMasterIdLst>
  <p:handoutMasterIdLst>
    <p:handoutMasterId r:id="rId22"/>
  </p:handoutMasterIdLst>
  <p:sldIdLst>
    <p:sldId id="557" r:id="rId3"/>
    <p:sldId id="528" r:id="rId4"/>
    <p:sldId id="529" r:id="rId5"/>
    <p:sldId id="558" r:id="rId6"/>
    <p:sldId id="531" r:id="rId7"/>
    <p:sldId id="541" r:id="rId8"/>
    <p:sldId id="540" r:id="rId9"/>
    <p:sldId id="532" r:id="rId10"/>
    <p:sldId id="544" r:id="rId11"/>
    <p:sldId id="543" r:id="rId12"/>
    <p:sldId id="549" r:id="rId13"/>
    <p:sldId id="550" r:id="rId14"/>
    <p:sldId id="551" r:id="rId15"/>
    <p:sldId id="552" r:id="rId16"/>
    <p:sldId id="560" r:id="rId17"/>
    <p:sldId id="561" r:id="rId18"/>
    <p:sldId id="555" r:id="rId19"/>
    <p:sldId id="554" r:id="rId20"/>
  </p:sldIdLst>
  <p:sldSz cx="9906000" cy="6858000" type="A4"/>
  <p:notesSz cx="6797675" cy="9874250"/>
  <p:custDataLst>
    <p:tags r:id="rId23"/>
  </p:custDataLst>
  <p:defaultTextStyle>
    <a:defPPr>
      <a:defRPr lang="en-US"/>
    </a:defPPr>
    <a:lvl1pPr algn="r" rtl="0" fontAlgn="base">
      <a:spcBef>
        <a:spcPct val="0"/>
      </a:spcBef>
      <a:spcAft>
        <a:spcPct val="0"/>
      </a:spcAft>
      <a:defRPr sz="1600" b="1" kern="1200">
        <a:solidFill>
          <a:schemeClr val="tx1"/>
        </a:solidFill>
        <a:latin typeface="Arial" charset="0"/>
        <a:ea typeface="+mn-ea"/>
        <a:cs typeface="+mn-cs"/>
      </a:defRPr>
    </a:lvl1pPr>
    <a:lvl2pPr marL="457200" algn="r" rtl="0" fontAlgn="base">
      <a:spcBef>
        <a:spcPct val="0"/>
      </a:spcBef>
      <a:spcAft>
        <a:spcPct val="0"/>
      </a:spcAft>
      <a:defRPr sz="1600" b="1" kern="1200">
        <a:solidFill>
          <a:schemeClr val="tx1"/>
        </a:solidFill>
        <a:latin typeface="Arial" charset="0"/>
        <a:ea typeface="+mn-ea"/>
        <a:cs typeface="+mn-cs"/>
      </a:defRPr>
    </a:lvl2pPr>
    <a:lvl3pPr marL="914400" algn="r" rtl="0" fontAlgn="base">
      <a:spcBef>
        <a:spcPct val="0"/>
      </a:spcBef>
      <a:spcAft>
        <a:spcPct val="0"/>
      </a:spcAft>
      <a:defRPr sz="1600" b="1" kern="1200">
        <a:solidFill>
          <a:schemeClr val="tx1"/>
        </a:solidFill>
        <a:latin typeface="Arial" charset="0"/>
        <a:ea typeface="+mn-ea"/>
        <a:cs typeface="+mn-cs"/>
      </a:defRPr>
    </a:lvl3pPr>
    <a:lvl4pPr marL="1371600" algn="r" rtl="0" fontAlgn="base">
      <a:spcBef>
        <a:spcPct val="0"/>
      </a:spcBef>
      <a:spcAft>
        <a:spcPct val="0"/>
      </a:spcAft>
      <a:defRPr sz="1600" b="1" kern="1200">
        <a:solidFill>
          <a:schemeClr val="tx1"/>
        </a:solidFill>
        <a:latin typeface="Arial" charset="0"/>
        <a:ea typeface="+mn-ea"/>
        <a:cs typeface="+mn-cs"/>
      </a:defRPr>
    </a:lvl4pPr>
    <a:lvl5pPr marL="1828800" algn="r"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664">
          <p15:clr>
            <a:srgbClr val="A4A3A4"/>
          </p15:clr>
        </p15:guide>
        <p15:guide id="2" orient="horz">
          <p15:clr>
            <a:srgbClr val="A4A3A4"/>
          </p15:clr>
        </p15:guide>
        <p15:guide id="3" orient="horz" pos="4153">
          <p15:clr>
            <a:srgbClr val="A4A3A4"/>
          </p15:clr>
        </p15:guide>
        <p15:guide id="4" pos="6084">
          <p15:clr>
            <a:srgbClr val="A4A3A4"/>
          </p15:clr>
        </p15:guide>
        <p15:guide id="5" pos="137">
          <p15:clr>
            <a:srgbClr val="A4A3A4"/>
          </p15:clr>
        </p15:guide>
        <p15:guide id="6" pos="312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9CD"/>
    <a:srgbClr val="7FECE8"/>
    <a:srgbClr val="589ABC"/>
    <a:srgbClr val="9FD99D"/>
    <a:srgbClr val="44ACB6"/>
    <a:srgbClr val="31A5AC"/>
    <a:srgbClr val="8CAA92"/>
    <a:srgbClr val="A5CBDD"/>
    <a:srgbClr val="09025D"/>
    <a:srgbClr val="080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8934" autoAdjust="0"/>
  </p:normalViewPr>
  <p:slideViewPr>
    <p:cSldViewPr snapToGrid="0">
      <p:cViewPr varScale="1">
        <p:scale>
          <a:sx n="66" d="100"/>
          <a:sy n="66" d="100"/>
        </p:scale>
        <p:origin x="-1344" y="-114"/>
      </p:cViewPr>
      <p:guideLst>
        <p:guide orient="horz" pos="664"/>
        <p:guide orient="horz"/>
        <p:guide orient="horz" pos="4153"/>
        <p:guide pos="6084"/>
        <p:guide pos="137"/>
        <p:guide pos="3121"/>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5" d="100"/>
          <a:sy n="85" d="100"/>
        </p:scale>
        <p:origin x="-3834" y="-84"/>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52016"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9380537"/>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52016" y="9380537"/>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fld id="{9BC71E6C-6C63-46E9-818F-C0B1345BFADE}" type="slidenum">
              <a:rPr lang="en-US"/>
              <a:pPr>
                <a:defRPr/>
              </a:pPr>
              <a:t>‹#›</a:t>
            </a:fld>
            <a:endParaRPr lang="en-US"/>
          </a:p>
        </p:txBody>
      </p:sp>
    </p:spTree>
    <p:extLst>
      <p:ext uri="{BB962C8B-B14F-4D97-AF65-F5344CB8AC3E}">
        <p14:creationId xmlns:p14="http://schemas.microsoft.com/office/powerpoint/2010/main" val="2681849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Times New Roman" pitchFamily="18" charset="0"/>
              </a:defRPr>
            </a:lvl1pPr>
          </a:lstStyle>
          <a:p>
            <a:pPr>
              <a:defRPr/>
            </a:pPr>
            <a:endParaRPr lang="en-US"/>
          </a:p>
        </p:txBody>
      </p:sp>
      <p:sp>
        <p:nvSpPr>
          <p:cNvPr id="47107" name="Rectangle 3"/>
          <p:cNvSpPr>
            <a:spLocks noGrp="1" noChangeArrowheads="1"/>
          </p:cNvSpPr>
          <p:nvPr>
            <p:ph type="dt"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725488" y="741363"/>
            <a:ext cx="5346700" cy="370205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79768" y="4690269"/>
            <a:ext cx="543814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Times New Roman" pitchFamily="18" charset="0"/>
              </a:defRPr>
            </a:lvl1pPr>
          </a:lstStyle>
          <a:p>
            <a:pPr>
              <a:defRPr/>
            </a:pPr>
            <a:endParaRPr lang="en-US"/>
          </a:p>
        </p:txBody>
      </p:sp>
      <p:sp>
        <p:nvSpPr>
          <p:cNvPr id="47111" name="Rectangle 7"/>
          <p:cNvSpPr>
            <a:spLocks noGrp="1" noChangeArrowheads="1"/>
          </p:cNvSpPr>
          <p:nvPr>
            <p:ph type="sldNum" sz="quarter" idx="5"/>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fld id="{82F5E0E5-580A-48AC-B885-79B819874051}" type="slidenum">
              <a:rPr lang="en-US"/>
              <a:pPr>
                <a:defRPr/>
              </a:pPr>
              <a:t>‹#›</a:t>
            </a:fld>
            <a:endParaRPr lang="en-US"/>
          </a:p>
        </p:txBody>
      </p:sp>
    </p:spTree>
    <p:extLst>
      <p:ext uri="{BB962C8B-B14F-4D97-AF65-F5344CB8AC3E}">
        <p14:creationId xmlns:p14="http://schemas.microsoft.com/office/powerpoint/2010/main" val="3487608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firstsource.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p:custDataLst>
              <p:tags r:id="rId2"/>
            </p:custData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34189" name="think-cell Slide" r:id="rId4" imgW="360" imgH="360" progId="">
                  <p:embed/>
                </p:oleObj>
              </mc:Choice>
              <mc:Fallback>
                <p:oleObj name="think-cell Slide" r:id="rId4" imgW="360" imgH="360" progId="">
                  <p:embed/>
                  <p:pic>
                    <p:nvPicPr>
                      <p:cNvPr id="0" name="Picture 2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userDrawn="1"/>
        </p:nvSpPr>
        <p:spPr bwMode="gray">
          <a:xfrm>
            <a:off x="217489" y="6031960"/>
            <a:ext cx="9440862" cy="620195"/>
          </a:xfrm>
          <a:prstGeom prst="rect">
            <a:avLst/>
          </a:prstGeom>
          <a:noFill/>
          <a:ln w="9525">
            <a:noFill/>
            <a:miter lim="800000"/>
            <a:headEnd/>
            <a:tailEnd/>
          </a:ln>
        </p:spPr>
        <p:txBody>
          <a:bodyPr lIns="44450" tIns="44450" rIns="44450" bIns="44450"/>
          <a:lstStyle/>
          <a:p>
            <a:pPr algn="l" eaLnBrk="0" hangingPunct="0">
              <a:lnSpc>
                <a:spcPct val="120000"/>
              </a:lnSpc>
              <a:spcBef>
                <a:spcPct val="25000"/>
              </a:spcBef>
              <a:spcAft>
                <a:spcPct val="25000"/>
              </a:spcAft>
              <a:buClr>
                <a:srgbClr val="F47920"/>
              </a:buClr>
              <a:buSzPct val="130000"/>
            </a:pPr>
            <a:r>
              <a:rPr lang="en-US" sz="900" b="1" dirty="0" smtClean="0"/>
              <a:t>Proprietary Notice:</a:t>
            </a:r>
            <a:r>
              <a:rPr lang="en-US" sz="900" b="1" baseline="0" dirty="0" smtClean="0"/>
              <a:t> </a:t>
            </a:r>
            <a:r>
              <a:rPr lang="en-US" sz="900" b="0" dirty="0" smtClean="0"/>
              <a:t>This document</a:t>
            </a:r>
            <a:r>
              <a:rPr lang="en-US" sz="900" b="0" baseline="0" dirty="0" smtClean="0"/>
              <a:t> contains proprietary and confidential statement information of Thought Bridge Consulting Solutions. No part of this document may be reproduced, transmitted, stored in a retrieval system, nor translated into any human or computer language, in any form or by any means, electronic, mechanical, optical, chemical, manual, or otherwise, without the prior written permission of the owners, Thought Bridge Consulting Solutions. All trademarks are owned by their respective owners.</a:t>
            </a:r>
            <a:endParaRPr lang="en-GB" sz="900" b="0" dirty="0"/>
          </a:p>
        </p:txBody>
      </p:sp>
    </p:spTree>
    <p:extLst>
      <p:ext uri="{BB962C8B-B14F-4D97-AF65-F5344CB8AC3E}">
        <p14:creationId xmlns:p14="http://schemas.microsoft.com/office/powerpoint/2010/main" val="5253506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020" y="2209801"/>
            <a:ext cx="3939092"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976309" y="731520"/>
            <a:ext cx="4351842"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65412" y="3497802"/>
            <a:ext cx="3671048"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848106" y="1143000"/>
            <a:ext cx="44577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51044" y="1010486"/>
            <a:ext cx="4001957"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87873" y="4464421"/>
            <a:ext cx="6915500"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063750" y="731519"/>
            <a:ext cx="69342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905" y="376518"/>
            <a:ext cx="222885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601123" y="731520"/>
            <a:ext cx="5231728"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97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906000" cy="68580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2" name="TextBox 11"/>
          <p:cNvSpPr txBox="1"/>
          <p:nvPr userDrawn="1"/>
        </p:nvSpPr>
        <p:spPr>
          <a:xfrm>
            <a:off x="3581400" y="3836043"/>
            <a:ext cx="2743200" cy="556245"/>
          </a:xfrm>
          <a:prstGeom prst="rect">
            <a:avLst/>
          </a:prstGeom>
          <a:noFill/>
          <a:ln w="9525">
            <a:noFill/>
            <a:miter lim="800000"/>
            <a:headEnd/>
            <a:tailEnd/>
          </a:ln>
        </p:spPr>
        <p:txBody>
          <a:bodyPr vert="horz" wrap="square" lIns="44450" tIns="44450" rIns="44450" bIns="44450" numCol="1" anchor="b" anchorCtr="0" compatLnSpc="1">
            <a:prstTxWarp prst="textNoShape">
              <a:avLst/>
            </a:prstTxWarp>
          </a:bodyPr>
          <a:lstStyle/>
          <a:p>
            <a:pPr algn="ctr">
              <a:lnSpc>
                <a:spcPct val="80000"/>
              </a:lnSpc>
            </a:pPr>
            <a:r>
              <a:rPr lang="en-GB" sz="3600" dirty="0" smtClean="0">
                <a:solidFill>
                  <a:srgbClr val="000000"/>
                </a:solidFill>
                <a:latin typeface="Calibri" pitchFamily="34" charset="0"/>
                <a:cs typeface="Calibri" pitchFamily="34" charset="0"/>
              </a:rPr>
              <a:t>THANK YOU</a:t>
            </a:r>
            <a:endParaRPr lang="en-US" sz="3600" dirty="0" smtClean="0">
              <a:solidFill>
                <a:srgbClr val="000000"/>
              </a:solidFill>
              <a:latin typeface="Calibri" pitchFamily="34" charset="0"/>
              <a:cs typeface="Calibri" pitchFamily="34" charset="0"/>
            </a:endParaRPr>
          </a:p>
        </p:txBody>
      </p:sp>
      <p:sp>
        <p:nvSpPr>
          <p:cNvPr id="10" name="Rectangle 3"/>
          <p:cNvSpPr>
            <a:spLocks noChangeArrowheads="1"/>
          </p:cNvSpPr>
          <p:nvPr userDrawn="1"/>
        </p:nvSpPr>
        <p:spPr bwMode="gray">
          <a:xfrm>
            <a:off x="2515593" y="4889751"/>
            <a:ext cx="4844655" cy="825481"/>
          </a:xfrm>
          <a:prstGeom prst="rect">
            <a:avLst/>
          </a:prstGeom>
          <a:noFill/>
          <a:ln w="9525">
            <a:noFill/>
            <a:miter lim="800000"/>
            <a:headEnd/>
            <a:tailEnd/>
          </a:ln>
        </p:spPr>
        <p:txBody>
          <a:bodyPr lIns="44450" tIns="44450" rIns="44450" bIns="44450"/>
          <a:lstStyle/>
          <a:p>
            <a:pPr algn="ctr" eaLnBrk="0" hangingPunct="0">
              <a:lnSpc>
                <a:spcPct val="120000"/>
              </a:lnSpc>
              <a:spcBef>
                <a:spcPct val="25000"/>
              </a:spcBef>
              <a:spcAft>
                <a:spcPct val="25000"/>
              </a:spcAft>
              <a:buClr>
                <a:srgbClr val="F47920"/>
              </a:buClr>
              <a:buSzPct val="130000"/>
            </a:pPr>
            <a:r>
              <a:rPr lang="en-US" sz="1000" b="0" dirty="0" smtClean="0">
                <a:solidFill>
                  <a:srgbClr val="000000"/>
                </a:solidFill>
              </a:rPr>
              <a:t>Thought Bridge Consulting Solutions Pvt. Ltd. (WALCOSS) </a:t>
            </a:r>
            <a:r>
              <a:rPr lang="en-US" sz="1000" b="0" dirty="0">
                <a:solidFill>
                  <a:srgbClr val="000000"/>
                </a:solidFill>
              </a:rPr>
              <a:t>is a </a:t>
            </a:r>
            <a:r>
              <a:rPr lang="en-US" sz="1000" b="0" dirty="0" smtClean="0">
                <a:solidFill>
                  <a:srgbClr val="000000"/>
                </a:solidFill>
              </a:rPr>
              <a:t>provider </a:t>
            </a:r>
            <a:r>
              <a:rPr lang="en-US" sz="1000" b="0" dirty="0">
                <a:solidFill>
                  <a:srgbClr val="000000"/>
                </a:solidFill>
              </a:rPr>
              <a:t>of </a:t>
            </a:r>
            <a:r>
              <a:rPr lang="en-US" sz="1000" b="0" dirty="0" err="1">
                <a:solidFill>
                  <a:srgbClr val="000000"/>
                </a:solidFill>
              </a:rPr>
              <a:t>customised</a:t>
            </a:r>
            <a:r>
              <a:rPr lang="en-US" sz="1000" b="0" dirty="0">
                <a:solidFill>
                  <a:srgbClr val="000000"/>
                </a:solidFill>
              </a:rPr>
              <a:t> </a:t>
            </a:r>
            <a:r>
              <a:rPr lang="en-US" sz="1000" b="0" dirty="0" smtClean="0">
                <a:solidFill>
                  <a:srgbClr val="000000"/>
                </a:solidFill>
              </a:rPr>
              <a:t>business solutions for business operations</a:t>
            </a:r>
            <a:r>
              <a:rPr lang="en-US" sz="1000" b="0" baseline="0" dirty="0" smtClean="0">
                <a:solidFill>
                  <a:srgbClr val="000000"/>
                </a:solidFill>
              </a:rPr>
              <a:t> management and delivery</a:t>
            </a:r>
            <a:r>
              <a:rPr lang="en-US" sz="1000" b="0" dirty="0" smtClean="0">
                <a:solidFill>
                  <a:srgbClr val="000000"/>
                </a:solidFill>
              </a:rPr>
              <a:t> </a:t>
            </a:r>
            <a:r>
              <a:rPr lang="en-US" sz="1000" b="0" dirty="0">
                <a:solidFill>
                  <a:srgbClr val="000000"/>
                </a:solidFill>
              </a:rPr>
              <a:t>to the </a:t>
            </a:r>
            <a:r>
              <a:rPr lang="en-US" sz="1000" b="0" dirty="0" smtClean="0">
                <a:solidFill>
                  <a:srgbClr val="000000"/>
                </a:solidFill>
              </a:rPr>
              <a:t>brands across public and private</a:t>
            </a:r>
            <a:r>
              <a:rPr lang="en-US" sz="1000" b="0" baseline="0" dirty="0" smtClean="0">
                <a:solidFill>
                  <a:srgbClr val="000000"/>
                </a:solidFill>
              </a:rPr>
              <a:t> </a:t>
            </a:r>
            <a:r>
              <a:rPr lang="en-US" sz="1000" b="0" dirty="0" smtClean="0">
                <a:solidFill>
                  <a:srgbClr val="000000"/>
                </a:solidFill>
              </a:rPr>
              <a:t>sectors</a:t>
            </a:r>
            <a:r>
              <a:rPr lang="en-US" sz="1000" b="0" dirty="0">
                <a:solidFill>
                  <a:srgbClr val="000000"/>
                </a:solidFill>
              </a:rPr>
              <a:t>. </a:t>
            </a:r>
            <a:r>
              <a:rPr lang="en-US" sz="1000" b="0" dirty="0" smtClean="0">
                <a:solidFill>
                  <a:srgbClr val="000000"/>
                </a:solidFill>
              </a:rPr>
              <a:t>WALCOSS has </a:t>
            </a:r>
            <a:r>
              <a:rPr lang="en-US" sz="1000" b="0" dirty="0">
                <a:solidFill>
                  <a:srgbClr val="000000"/>
                </a:solidFill>
              </a:rPr>
              <a:t>a </a:t>
            </a:r>
            <a:r>
              <a:rPr lang="en-US" sz="1000" b="0" dirty="0" smtClean="0">
                <a:solidFill>
                  <a:srgbClr val="000000"/>
                </a:solidFill>
              </a:rPr>
              <a:t>“strategic” </a:t>
            </a:r>
            <a:r>
              <a:rPr lang="en-US" sz="1000" b="0" dirty="0">
                <a:solidFill>
                  <a:srgbClr val="000000"/>
                </a:solidFill>
              </a:rPr>
              <a:t>delivery model with </a:t>
            </a:r>
            <a:r>
              <a:rPr lang="en-US" sz="1000" b="0" dirty="0" smtClean="0">
                <a:solidFill>
                  <a:srgbClr val="000000"/>
                </a:solidFill>
              </a:rPr>
              <a:t>its units in Mumbai,</a:t>
            </a:r>
            <a:r>
              <a:rPr lang="en-US" sz="1000" b="0" baseline="0" dirty="0" smtClean="0">
                <a:solidFill>
                  <a:srgbClr val="000000"/>
                </a:solidFill>
              </a:rPr>
              <a:t> Gurgaon (</a:t>
            </a:r>
            <a:r>
              <a:rPr lang="en-US" sz="1000" b="0" dirty="0" smtClean="0">
                <a:solidFill>
                  <a:srgbClr val="000000"/>
                </a:solidFill>
              </a:rPr>
              <a:t>Delhi,</a:t>
            </a:r>
            <a:r>
              <a:rPr lang="en-US" sz="1000" b="0" baseline="0" dirty="0" smtClean="0">
                <a:solidFill>
                  <a:srgbClr val="000000"/>
                </a:solidFill>
              </a:rPr>
              <a:t> NCR)</a:t>
            </a:r>
            <a:r>
              <a:rPr lang="en-US" sz="1000" b="0" dirty="0" smtClean="0">
                <a:solidFill>
                  <a:srgbClr val="000000"/>
                </a:solidFill>
              </a:rPr>
              <a:t> and Ahmedabad. </a:t>
            </a:r>
            <a:r>
              <a:rPr lang="en-US" sz="1000" b="0" dirty="0">
                <a:solidFill>
                  <a:srgbClr val="000000"/>
                </a:solidFill>
              </a:rPr>
              <a:t>(</a:t>
            </a:r>
            <a:r>
              <a:rPr lang="en-US" sz="1000" b="0" dirty="0" smtClean="0">
                <a:solidFill>
                  <a:srgbClr val="000000"/>
                </a:solidFill>
                <a:hlinkClick r:id="rId2" tooltip="http://www.firstsource.com/"/>
              </a:rPr>
              <a:t>www.thoughtbridge.in</a:t>
            </a:r>
            <a:r>
              <a:rPr lang="en-US" sz="1000" b="0" dirty="0" smtClean="0">
                <a:solidFill>
                  <a:srgbClr val="000000"/>
                </a:solidFill>
              </a:rPr>
              <a:t>)</a:t>
            </a:r>
            <a:endParaRPr lang="en-GB" sz="1000" b="0" dirty="0">
              <a:solidFill>
                <a:srgbClr val="000000"/>
              </a:solidFill>
            </a:endParaRPr>
          </a:p>
        </p:txBody>
      </p:sp>
      <p:pic>
        <p:nvPicPr>
          <p:cNvPr id="2" name="Picture 1" descr="Logo_big.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565710" y="1489376"/>
            <a:ext cx="4477941" cy="1934426"/>
          </a:xfrm>
          <a:prstGeom prst="rect">
            <a:avLst/>
          </a:prstGeom>
        </p:spPr>
      </p:pic>
    </p:spTree>
    <p:extLst>
      <p:ext uri="{BB962C8B-B14F-4D97-AF65-F5344CB8AC3E}">
        <p14:creationId xmlns:p14="http://schemas.microsoft.com/office/powerpoint/2010/main" val="156377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906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906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96611" y="5052546"/>
            <a:ext cx="610676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85713" y="3132290"/>
            <a:ext cx="7773297"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238250" y="731520"/>
            <a:ext cx="69342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2628" y="2172648"/>
            <a:ext cx="6463888"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190975" y="4607511"/>
            <a:ext cx="6468035"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38249" y="731519"/>
            <a:ext cx="3625596"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032248" y="731520"/>
            <a:ext cx="3625596"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250"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2818" y="1400327"/>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4577"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5032110" y="1399032"/>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image" Target="../media/image1.emf"/><Relationship Id="rId5" Type="http://schemas.openxmlformats.org/officeDocument/2006/relationships/vmlDrawing" Target="../drawings/vmlDrawing1.vml"/><Relationship Id="rId10" Type="http://schemas.openxmlformats.org/officeDocument/2006/relationships/oleObject" Target="../embeddings/oleObject1.bin"/><Relationship Id="rId4" Type="http://schemas.openxmlformats.org/officeDocument/2006/relationships/theme" Target="../theme/theme1.xml"/><Relationship Id="rId9"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theme" Target="../theme/theme2.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8000"/>
                <a:shade val="90000"/>
                <a:satMod val="160000"/>
                <a:lumMod val="100000"/>
                <a:alpha val="94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tileRect/>
        </a:gradFill>
        <a:effectLst/>
      </p:bgPr>
    </p:bg>
    <p:spTree>
      <p:nvGrpSpPr>
        <p:cNvPr id="1" name=""/>
        <p:cNvGrpSpPr/>
        <p:nvPr/>
      </p:nvGrpSpPr>
      <p:grpSpPr>
        <a:xfrm>
          <a:off x="0" y="0"/>
          <a:ext cx="0" cy="0"/>
          <a:chOff x="0" y="0"/>
          <a:chExt cx="0" cy="0"/>
        </a:xfrm>
      </p:grpSpPr>
      <p:graphicFrame>
        <p:nvGraphicFramePr>
          <p:cNvPr id="1026" name="Object 11" hidden="1"/>
          <p:cNvGraphicFramePr>
            <a:graphicFrameLocks noChangeAspect="1"/>
          </p:cNvGraphicFramePr>
          <p:nvPr>
            <p:custDataLst>
              <p:tags r:id="rId6"/>
            </p:custData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33165" name="think-cell Slide" r:id="rId10" imgW="360" imgH="360" progId="">
                  <p:embed/>
                </p:oleObj>
              </mc:Choice>
              <mc:Fallback>
                <p:oleObj name="think-cell Slide" r:id="rId10" imgW="360" imgH="360" progId="">
                  <p:embed/>
                  <p:pic>
                    <p:nvPicPr>
                      <p:cNvPr id="0" name="Picture 2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Base" hidden="1"/>
          <p:cNvSpPr>
            <a:spLocks noChangeArrowheads="1"/>
          </p:cNvSpPr>
          <p:nvPr>
            <p:custDataLst>
              <p:tags r:id="rId7"/>
            </p:custDataLst>
          </p:nvPr>
        </p:nvSpPr>
        <p:spPr bwMode="auto">
          <a:xfrm>
            <a:off x="1651000" y="1397000"/>
            <a:ext cx="6604000" cy="338554"/>
          </a:xfrm>
          <a:prstGeom prst="rect">
            <a:avLst/>
          </a:prstGeom>
          <a:noFill/>
          <a:ln w="9525">
            <a:noFill/>
            <a:miter lim="800000"/>
            <a:headEnd/>
            <a:tailEnd/>
          </a:ln>
          <a:effectLst/>
        </p:spPr>
        <p:txBody>
          <a:bodyPr>
            <a:spAutoFit/>
          </a:bodyPr>
          <a:lstStyle/>
          <a:p>
            <a:pPr>
              <a:defRPr/>
            </a:pPr>
            <a:endParaRPr lang="en-US"/>
          </a:p>
        </p:txBody>
      </p:sp>
      <p:sp>
        <p:nvSpPr>
          <p:cNvPr id="16" name="Line 170"/>
          <p:cNvSpPr>
            <a:spLocks noChangeShapeType="1"/>
          </p:cNvSpPr>
          <p:nvPr>
            <p:custDataLst>
              <p:tags r:id="rId8"/>
            </p:custDataLst>
          </p:nvPr>
        </p:nvSpPr>
        <p:spPr bwMode="auto">
          <a:xfrm>
            <a:off x="219074" y="6571726"/>
            <a:ext cx="9439276" cy="1587"/>
          </a:xfrm>
          <a:prstGeom prst="line">
            <a:avLst/>
          </a:prstGeom>
          <a:noFill/>
          <a:ln w="9525">
            <a:solidFill>
              <a:schemeClr val="bg2">
                <a:lumMod val="25000"/>
                <a:lumOff val="75000"/>
              </a:schemeClr>
            </a:solidFill>
            <a:round/>
            <a:headEnd/>
            <a:tailEnd/>
          </a:ln>
          <a:effectLst/>
        </p:spPr>
        <p:txBody>
          <a:bodyPr wrap="none" anchor="ctr"/>
          <a:lstStyle/>
          <a:p>
            <a:pPr>
              <a:defRPr/>
            </a:pPr>
            <a:endParaRPr lang="en-US"/>
          </a:p>
        </p:txBody>
      </p:sp>
      <p:sp>
        <p:nvSpPr>
          <p:cNvPr id="17" name="Rectangle 159"/>
          <p:cNvSpPr>
            <a:spLocks noChangeArrowheads="1"/>
          </p:cNvSpPr>
          <p:nvPr>
            <p:custDataLst>
              <p:tags r:id="rId9"/>
            </p:custDataLst>
          </p:nvPr>
        </p:nvSpPr>
        <p:spPr bwMode="auto">
          <a:xfrm>
            <a:off x="209550" y="6592321"/>
            <a:ext cx="4395180" cy="207736"/>
          </a:xfrm>
          <a:prstGeom prst="rect">
            <a:avLst/>
          </a:prstGeom>
          <a:noFill/>
          <a:ln w="9525">
            <a:noFill/>
            <a:miter lim="800000"/>
            <a:headEnd/>
            <a:tailEnd/>
          </a:ln>
          <a:effectLst/>
        </p:spPr>
        <p:txBody>
          <a:bodyPr lIns="44450" tIns="44450" rIns="44450" bIns="44450" anchor="ctr"/>
          <a:lstStyle/>
          <a:p>
            <a:pPr algn="l">
              <a:defRPr/>
            </a:pPr>
            <a:r>
              <a:rPr lang="en-US" sz="800" b="0" dirty="0" smtClean="0"/>
              <a:t>© Thought Bridge Consulting Solutions Pvt. Ltd. 2013</a:t>
            </a:r>
            <a:r>
              <a:rPr lang="en-US" sz="800" b="0" baseline="0" dirty="0" smtClean="0"/>
              <a:t> | </a:t>
            </a:r>
            <a:r>
              <a:rPr lang="en-US" sz="800" b="0" dirty="0" smtClean="0"/>
              <a:t>Confidential | </a:t>
            </a:r>
            <a:fld id="{80B37F1E-755C-48C7-987A-21540DB4812B}" type="datetime5">
              <a:rPr lang="en-US" sz="800" b="0" smtClean="0"/>
              <a:pPr algn="l">
                <a:defRPr/>
              </a:pPr>
              <a:t>18-Jan-17</a:t>
            </a:fld>
            <a:r>
              <a:rPr lang="en-US" sz="800" b="0" dirty="0" smtClean="0"/>
              <a:t> | </a:t>
            </a:r>
            <a:fld id="{78691548-83B3-4CCC-BA18-9FA6D80153D5}" type="slidenum">
              <a:rPr lang="en-US" sz="800" b="0" smtClean="0"/>
              <a:pPr algn="l">
                <a:defRPr/>
              </a:pPr>
              <a:t>‹#›</a:t>
            </a:fld>
            <a:endParaRPr lang="en-US" sz="800" b="0" dirty="0"/>
          </a:p>
        </p:txBody>
      </p:sp>
    </p:spTree>
    <p:extLst>
      <p:ext uri="{BB962C8B-B14F-4D97-AF65-F5344CB8AC3E}">
        <p14:creationId xmlns:p14="http://schemas.microsoft.com/office/powerpoint/2010/main" val="79062959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1" r:id="rId3"/>
  </p:sldLayoutIdLst>
  <p:timing>
    <p:tnLst>
      <p:par>
        <p:cTn id="1" dur="indefinite" restart="never" nodeType="tmRoot"/>
      </p:par>
    </p:tnLst>
  </p:timing>
  <p:txStyles>
    <p:titleStyle>
      <a:lvl1pPr algn="l" rtl="0" eaLnBrk="1" fontAlgn="base" hangingPunct="1">
        <a:lnSpc>
          <a:spcPct val="80000"/>
        </a:lnSpc>
        <a:spcBef>
          <a:spcPct val="0"/>
        </a:spcBef>
        <a:spcAft>
          <a:spcPct val="0"/>
        </a:spcAft>
        <a:defRPr sz="2400" b="0">
          <a:solidFill>
            <a:schemeClr val="tx1"/>
          </a:solidFill>
          <a:latin typeface="Calibri" pitchFamily="34" charset="0"/>
          <a:ea typeface="+mj-ea"/>
          <a:cs typeface="Calibri" pitchFamily="34" charset="0"/>
        </a:defRPr>
      </a:lvl1pPr>
      <a:lvl2pPr algn="l" rtl="0" eaLnBrk="1" fontAlgn="base" hangingPunct="1">
        <a:lnSpc>
          <a:spcPct val="80000"/>
        </a:lnSpc>
        <a:spcBef>
          <a:spcPct val="0"/>
        </a:spcBef>
        <a:spcAft>
          <a:spcPct val="0"/>
        </a:spcAft>
        <a:defRPr sz="2200" b="1">
          <a:solidFill>
            <a:schemeClr val="accent1"/>
          </a:solidFill>
          <a:latin typeface="Arial" charset="0"/>
        </a:defRPr>
      </a:lvl2pPr>
      <a:lvl3pPr algn="l" rtl="0" eaLnBrk="1" fontAlgn="base" hangingPunct="1">
        <a:lnSpc>
          <a:spcPct val="80000"/>
        </a:lnSpc>
        <a:spcBef>
          <a:spcPct val="0"/>
        </a:spcBef>
        <a:spcAft>
          <a:spcPct val="0"/>
        </a:spcAft>
        <a:defRPr sz="2200" b="1">
          <a:solidFill>
            <a:schemeClr val="accent1"/>
          </a:solidFill>
          <a:latin typeface="Arial" charset="0"/>
        </a:defRPr>
      </a:lvl3pPr>
      <a:lvl4pPr algn="l" rtl="0" eaLnBrk="1" fontAlgn="base" hangingPunct="1">
        <a:lnSpc>
          <a:spcPct val="80000"/>
        </a:lnSpc>
        <a:spcBef>
          <a:spcPct val="0"/>
        </a:spcBef>
        <a:spcAft>
          <a:spcPct val="0"/>
        </a:spcAft>
        <a:defRPr sz="2200" b="1">
          <a:solidFill>
            <a:schemeClr val="accent1"/>
          </a:solidFill>
          <a:latin typeface="Arial" charset="0"/>
        </a:defRPr>
      </a:lvl4pPr>
      <a:lvl5pPr algn="l" rtl="0" eaLnBrk="1" fontAlgn="base" hangingPunct="1">
        <a:lnSpc>
          <a:spcPct val="80000"/>
        </a:lnSpc>
        <a:spcBef>
          <a:spcPct val="0"/>
        </a:spcBef>
        <a:spcAft>
          <a:spcPct val="0"/>
        </a:spcAft>
        <a:defRPr sz="2200" b="1">
          <a:solidFill>
            <a:schemeClr val="accent1"/>
          </a:solidFill>
          <a:latin typeface="Arial" charset="0"/>
        </a:defRPr>
      </a:lvl5pPr>
      <a:lvl6pPr marL="457200" algn="l" rtl="0" eaLnBrk="1" fontAlgn="base" hangingPunct="1">
        <a:lnSpc>
          <a:spcPct val="80000"/>
        </a:lnSpc>
        <a:spcBef>
          <a:spcPct val="0"/>
        </a:spcBef>
        <a:spcAft>
          <a:spcPct val="0"/>
        </a:spcAft>
        <a:defRPr sz="2200" b="1">
          <a:solidFill>
            <a:srgbClr val="F47920"/>
          </a:solidFill>
          <a:latin typeface="Arial" charset="0"/>
        </a:defRPr>
      </a:lvl6pPr>
      <a:lvl7pPr marL="914400" algn="l" rtl="0" eaLnBrk="1" fontAlgn="base" hangingPunct="1">
        <a:lnSpc>
          <a:spcPct val="80000"/>
        </a:lnSpc>
        <a:spcBef>
          <a:spcPct val="0"/>
        </a:spcBef>
        <a:spcAft>
          <a:spcPct val="0"/>
        </a:spcAft>
        <a:defRPr sz="2200" b="1">
          <a:solidFill>
            <a:srgbClr val="F47920"/>
          </a:solidFill>
          <a:latin typeface="Arial" charset="0"/>
        </a:defRPr>
      </a:lvl7pPr>
      <a:lvl8pPr marL="1371600" algn="l" rtl="0" eaLnBrk="1" fontAlgn="base" hangingPunct="1">
        <a:lnSpc>
          <a:spcPct val="80000"/>
        </a:lnSpc>
        <a:spcBef>
          <a:spcPct val="0"/>
        </a:spcBef>
        <a:spcAft>
          <a:spcPct val="0"/>
        </a:spcAft>
        <a:defRPr sz="2200" b="1">
          <a:solidFill>
            <a:srgbClr val="F47920"/>
          </a:solidFill>
          <a:latin typeface="Arial" charset="0"/>
        </a:defRPr>
      </a:lvl8pPr>
      <a:lvl9pPr marL="1828800" algn="l" rtl="0" eaLnBrk="1" fontAlgn="base" hangingPunct="1">
        <a:lnSpc>
          <a:spcPct val="80000"/>
        </a:lnSpc>
        <a:spcBef>
          <a:spcPct val="0"/>
        </a:spcBef>
        <a:spcAft>
          <a:spcPct val="0"/>
        </a:spcAft>
        <a:defRPr sz="2200" b="1">
          <a:solidFill>
            <a:srgbClr val="F47920"/>
          </a:solidFill>
          <a:latin typeface="Arial" charset="0"/>
        </a:defRPr>
      </a:lvl9pPr>
    </p:titleStyle>
    <p:bodyStyle>
      <a:lvl1pPr marL="230188" marR="0" indent="-230188" algn="l" defTabSz="914400" rtl="0" eaLnBrk="1" fontAlgn="base" latinLnBrk="0" hangingPunct="1">
        <a:lnSpc>
          <a:spcPct val="85000"/>
        </a:lnSpc>
        <a:spcBef>
          <a:spcPct val="25000"/>
        </a:spcBef>
        <a:spcAft>
          <a:spcPct val="25000"/>
        </a:spcAft>
        <a:buClr>
          <a:schemeClr val="tx1">
            <a:lumMod val="65000"/>
            <a:lumOff val="35000"/>
          </a:schemeClr>
        </a:buClr>
        <a:buSzPct val="150000"/>
        <a:buFont typeface="Arial" pitchFamily="34" charset="0"/>
        <a:buChar char="•"/>
        <a:tabLst/>
        <a:defRPr kumimoji="0" lang="en-US" sz="1600" b="1" i="0" u="none" strike="noStrike" kern="1200" cap="none" spc="0" normalizeH="0" baseline="0" noProof="0" dirty="0" smtClean="0">
          <a:ln>
            <a:noFill/>
          </a:ln>
          <a:solidFill>
            <a:srgbClr val="000000"/>
          </a:solidFill>
          <a:effectLst/>
          <a:uLnTx/>
          <a:uFillTx/>
          <a:latin typeface="+mn-lt"/>
          <a:ea typeface="+mn-ea"/>
          <a:cs typeface="+mn-cs"/>
        </a:defRPr>
      </a:lvl1pPr>
      <a:lvl2pPr marL="460375" marR="0" indent="-230188" algn="l" defTabSz="914400" rtl="0" eaLnBrk="1" fontAlgn="base" latinLnBrk="0" hangingPunct="1">
        <a:lnSpc>
          <a:spcPct val="85000"/>
        </a:lnSpc>
        <a:spcBef>
          <a:spcPct val="25000"/>
        </a:spcBef>
        <a:spcAft>
          <a:spcPct val="25000"/>
        </a:spcAft>
        <a:buClr>
          <a:schemeClr val="tx1">
            <a:lumMod val="65000"/>
            <a:lumOff val="35000"/>
          </a:schemeClr>
        </a:buClr>
        <a:buSzPct val="100000"/>
        <a:buFont typeface="Arial" charset="0"/>
        <a:buChar char="-"/>
        <a:tabLst/>
        <a:defRPr kumimoji="0" lang="en-US" sz="1500" b="0" i="0" u="none" strike="noStrike" kern="1200" cap="none" spc="0" normalizeH="0" baseline="0" noProof="0" dirty="0" smtClean="0">
          <a:ln>
            <a:noFill/>
          </a:ln>
          <a:solidFill>
            <a:srgbClr val="000000"/>
          </a:solidFill>
          <a:effectLst/>
          <a:uLnTx/>
          <a:uFillTx/>
          <a:latin typeface="+mn-lt"/>
          <a:ea typeface="+mn-ea"/>
          <a:cs typeface="+mn-cs"/>
        </a:defRPr>
      </a:lvl2pPr>
      <a:lvl3pPr marL="742950" marR="0" indent="-285750" algn="l" defTabSz="914400" rtl="0" eaLnBrk="1" fontAlgn="base" latinLnBrk="0" hangingPunct="1">
        <a:lnSpc>
          <a:spcPct val="85000"/>
        </a:lnSpc>
        <a:spcBef>
          <a:spcPct val="22000"/>
        </a:spcBef>
        <a:spcAft>
          <a:spcPct val="22000"/>
        </a:spcAft>
        <a:buClr>
          <a:schemeClr val="tx1">
            <a:lumMod val="65000"/>
            <a:lumOff val="35000"/>
          </a:schemeClr>
        </a:buClr>
        <a:buSzPct val="93000"/>
        <a:buFont typeface="Arial" charset="0"/>
        <a:buChar char="□"/>
        <a:tabLst/>
        <a:defRPr kumimoji="0" lang="en-US" sz="1400" b="0" i="0" u="none" strike="noStrike" kern="1200" cap="none" spc="0" normalizeH="0" baseline="0" noProof="0" dirty="0" smtClean="0">
          <a:ln>
            <a:noFill/>
          </a:ln>
          <a:solidFill>
            <a:srgbClr val="000000"/>
          </a:solidFill>
          <a:effectLst/>
          <a:uLnTx/>
          <a:uFillTx/>
          <a:latin typeface="+mn-lt"/>
          <a:ea typeface="+mn-ea"/>
          <a:cs typeface="+mn-cs"/>
        </a:defRPr>
      </a:lvl3pPr>
      <a:lvl4pPr marL="460375" marR="0" indent="-230188" algn="l" defTabSz="914400" rtl="0" eaLnBrk="1" fontAlgn="base" latinLnBrk="0" hangingPunct="1">
        <a:lnSpc>
          <a:spcPct val="85000"/>
        </a:lnSpc>
        <a:spcBef>
          <a:spcPct val="22000"/>
        </a:spcBef>
        <a:spcAft>
          <a:spcPct val="22000"/>
        </a:spcAft>
        <a:buClr>
          <a:schemeClr val="tx1">
            <a:lumMod val="65000"/>
            <a:lumOff val="35000"/>
          </a:schemeClr>
        </a:buClr>
        <a:buSzPct val="100000"/>
        <a:buFont typeface="Wingdings" pitchFamily="2" charset="2"/>
        <a:buChar char="§"/>
        <a:tabLst/>
        <a:defRPr kumimoji="0" lang="en-US" sz="1300" b="0" i="0" u="none" strike="noStrike" kern="1200" cap="none" spc="0" normalizeH="0" baseline="0" noProof="0" dirty="0" smtClean="0">
          <a:ln>
            <a:noFill/>
          </a:ln>
          <a:solidFill>
            <a:srgbClr val="000000"/>
          </a:solidFill>
          <a:effectLst/>
          <a:uLnTx/>
          <a:uFillTx/>
          <a:latin typeface="+mn-lt"/>
          <a:ea typeface="+mn-ea"/>
          <a:cs typeface="+mn-cs"/>
        </a:defRPr>
      </a:lvl4pPr>
      <a:lvl5pPr marL="460375" marR="0" indent="-230188" algn="l" defTabSz="914400" rtl="0" eaLnBrk="1" fontAlgn="base" latinLnBrk="0" hangingPunct="1">
        <a:lnSpc>
          <a:spcPct val="85000"/>
        </a:lnSpc>
        <a:spcBef>
          <a:spcPct val="22000"/>
        </a:spcBef>
        <a:spcAft>
          <a:spcPct val="22000"/>
        </a:spcAft>
        <a:buClr>
          <a:schemeClr val="tx1">
            <a:lumMod val="65000"/>
            <a:lumOff val="35000"/>
          </a:schemeClr>
        </a:buClr>
        <a:buSzPct val="95000"/>
        <a:buFont typeface="Courier New" pitchFamily="49" charset="0"/>
        <a:buChar char="o"/>
        <a:tabLst/>
        <a:defRPr sz="1000">
          <a:solidFill>
            <a:schemeClr val="tx1"/>
          </a:solidFill>
          <a:latin typeface="+mn-lt"/>
        </a:defRPr>
      </a:lvl5pPr>
      <a:lvl6pPr marL="22860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6pPr>
      <a:lvl7pPr marL="27432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7pPr>
      <a:lvl8pPr marL="32004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8pPr>
      <a:lvl9pPr marL="36576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906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6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6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942730" y="4372168"/>
            <a:ext cx="7055220"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38250" y="732260"/>
            <a:ext cx="69342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86550" y="6172201"/>
            <a:ext cx="272415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1/18/2017</a:t>
            </a:fld>
            <a:endParaRPr lang="en-US" dirty="0"/>
          </a:p>
        </p:txBody>
      </p:sp>
      <p:sp>
        <p:nvSpPr>
          <p:cNvPr id="5" name="Footer Placeholder 4"/>
          <p:cNvSpPr>
            <a:spLocks noGrp="1"/>
          </p:cNvSpPr>
          <p:nvPr>
            <p:ph type="ftr" sz="quarter" idx="3"/>
          </p:nvPr>
        </p:nvSpPr>
        <p:spPr>
          <a:xfrm>
            <a:off x="495300" y="6172201"/>
            <a:ext cx="36322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127500" y="6172201"/>
            <a:ext cx="19812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 id="2147483954" r:id="rId21"/>
    <p:sldLayoutId id="2147483955" r:id="rId22"/>
    <p:sldLayoutId id="2147483956" r:id="rId23"/>
    <p:sldLayoutId id="2147483958" r:id="rId24"/>
    <p:sldLayoutId id="2147483960" r:id="rId25"/>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mailto:smitha.agarwal@walcoss.com" TargetMode="External"/><Relationship Id="rId2" Type="http://schemas.openxmlformats.org/officeDocument/2006/relationships/hyperlink" Target="http://www.walcoss.com/" TargetMode="Externa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9817" y="143539"/>
            <a:ext cx="9588137" cy="6570769"/>
          </a:xfrm>
        </p:spPr>
      </p:pic>
    </p:spTree>
    <p:extLst>
      <p:ext uri="{BB962C8B-B14F-4D97-AF65-F5344CB8AC3E}">
        <p14:creationId xmlns:p14="http://schemas.microsoft.com/office/powerpoint/2010/main" val="757180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1393747"/>
              </p:ext>
            </p:extLst>
          </p:nvPr>
        </p:nvGraphicFramePr>
        <p:xfrm>
          <a:off x="0" y="0"/>
          <a:ext cx="4913309" cy="568193"/>
        </p:xfrm>
        <a:graphic>
          <a:graphicData uri="http://schemas.openxmlformats.org/drawingml/2006/table">
            <a:tbl>
              <a:tblPr firstRow="1" bandRow="1">
                <a:tableStyleId>{5C22544A-7EE6-4342-B048-85BDC9FD1C3A}</a:tableStyleId>
              </a:tblPr>
              <a:tblGrid>
                <a:gridCol w="4913309"/>
              </a:tblGrid>
              <a:tr h="568193">
                <a:tc>
                  <a:txBody>
                    <a:bodyPr/>
                    <a:lstStyle/>
                    <a:p>
                      <a:pPr algn="l"/>
                      <a:r>
                        <a:rPr lang="en-US" sz="2800" b="1" dirty="0" smtClean="0">
                          <a:solidFill>
                            <a:schemeClr val="accent1">
                              <a:lumMod val="50000"/>
                            </a:schemeClr>
                          </a:solidFill>
                          <a:latin typeface="Arial Black"/>
                          <a:cs typeface="Arial Black"/>
                        </a:rPr>
                        <a:t>Search</a:t>
                      </a:r>
                      <a:r>
                        <a:rPr lang="en-US" sz="2800" b="1" baseline="0" dirty="0" smtClean="0">
                          <a:solidFill>
                            <a:schemeClr val="accent1">
                              <a:lumMod val="50000"/>
                            </a:schemeClr>
                          </a:solidFill>
                          <a:latin typeface="Arial Black"/>
                          <a:cs typeface="Arial Black"/>
                        </a:rPr>
                        <a:t> Services</a:t>
                      </a:r>
                      <a:endParaRPr lang="en-US" sz="28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 name="Content Placeholder 2"/>
          <p:cNvSpPr txBox="1">
            <a:spLocks/>
          </p:cNvSpPr>
          <p:nvPr/>
        </p:nvSpPr>
        <p:spPr>
          <a:xfrm>
            <a:off x="188163" y="2078751"/>
            <a:ext cx="3402615" cy="3364106"/>
          </a:xfrm>
          <a:prstGeom prst="rect">
            <a:avLst/>
          </a:prstGeom>
        </p:spPr>
        <p:txBody>
          <a:bodyPr/>
          <a:lstStyle>
            <a:lvl1pPr marL="230188" marR="0" indent="-230188" algn="l" defTabSz="914400" rtl="0" eaLnBrk="1" fontAlgn="base" latinLnBrk="0" hangingPunct="1">
              <a:lnSpc>
                <a:spcPct val="85000"/>
              </a:lnSpc>
              <a:spcBef>
                <a:spcPct val="25000"/>
              </a:spcBef>
              <a:spcAft>
                <a:spcPct val="25000"/>
              </a:spcAft>
              <a:buClr>
                <a:schemeClr val="tx1">
                  <a:lumMod val="65000"/>
                  <a:lumOff val="35000"/>
                </a:schemeClr>
              </a:buClr>
              <a:buSzPct val="150000"/>
              <a:buFont typeface="Arial" pitchFamily="34" charset="0"/>
              <a:buChar char="•"/>
              <a:tabLst/>
              <a:defRPr kumimoji="0" lang="en-US" sz="1600" b="1" i="0" u="none" strike="noStrike" kern="1200" cap="none" spc="0" normalizeH="0" baseline="0" noProof="0" dirty="0" smtClean="0">
                <a:ln>
                  <a:noFill/>
                </a:ln>
                <a:solidFill>
                  <a:srgbClr val="000000"/>
                </a:solidFill>
                <a:effectLst/>
                <a:uLnTx/>
                <a:uFillTx/>
                <a:latin typeface="+mn-lt"/>
                <a:ea typeface="+mn-ea"/>
                <a:cs typeface="+mn-cs"/>
              </a:defRPr>
            </a:lvl1pPr>
            <a:lvl2pPr marL="460375" marR="0" indent="-230188" algn="l" defTabSz="914400" rtl="0" eaLnBrk="1" fontAlgn="base" latinLnBrk="0" hangingPunct="1">
              <a:lnSpc>
                <a:spcPct val="85000"/>
              </a:lnSpc>
              <a:spcBef>
                <a:spcPct val="25000"/>
              </a:spcBef>
              <a:spcAft>
                <a:spcPct val="25000"/>
              </a:spcAft>
              <a:buClr>
                <a:schemeClr val="tx1">
                  <a:lumMod val="65000"/>
                  <a:lumOff val="35000"/>
                </a:schemeClr>
              </a:buClr>
              <a:buSzPct val="100000"/>
              <a:buFont typeface="Arial" charset="0"/>
              <a:buChar char="-"/>
              <a:tabLst/>
              <a:defRPr kumimoji="0" lang="en-US" sz="1500" b="0" i="0" u="none" strike="noStrike" kern="1200" cap="none" spc="0" normalizeH="0" baseline="0" noProof="0" dirty="0" smtClean="0">
                <a:ln>
                  <a:noFill/>
                </a:ln>
                <a:solidFill>
                  <a:srgbClr val="000000"/>
                </a:solidFill>
                <a:effectLst/>
                <a:uLnTx/>
                <a:uFillTx/>
                <a:latin typeface="+mn-lt"/>
                <a:ea typeface="+mn-ea"/>
                <a:cs typeface="+mn-cs"/>
              </a:defRPr>
            </a:lvl2pPr>
            <a:lvl3pPr marL="742950" marR="0" indent="-285750" algn="l" defTabSz="914400" rtl="0" eaLnBrk="1" fontAlgn="base" latinLnBrk="0" hangingPunct="1">
              <a:lnSpc>
                <a:spcPct val="85000"/>
              </a:lnSpc>
              <a:spcBef>
                <a:spcPct val="22000"/>
              </a:spcBef>
              <a:spcAft>
                <a:spcPct val="22000"/>
              </a:spcAft>
              <a:buClr>
                <a:schemeClr val="tx1">
                  <a:lumMod val="65000"/>
                  <a:lumOff val="35000"/>
                </a:schemeClr>
              </a:buClr>
              <a:buSzPct val="93000"/>
              <a:buFont typeface="Arial" charset="0"/>
              <a:buChar char="□"/>
              <a:tabLst/>
              <a:defRPr kumimoji="0" lang="en-US" sz="1400" b="0" i="0" u="none" strike="noStrike" kern="1200" cap="none" spc="0" normalizeH="0" baseline="0" noProof="0" dirty="0" smtClean="0">
                <a:ln>
                  <a:noFill/>
                </a:ln>
                <a:solidFill>
                  <a:srgbClr val="000000"/>
                </a:solidFill>
                <a:effectLst/>
                <a:uLnTx/>
                <a:uFillTx/>
                <a:latin typeface="+mn-lt"/>
                <a:ea typeface="+mn-ea"/>
                <a:cs typeface="+mn-cs"/>
              </a:defRPr>
            </a:lvl3pPr>
            <a:lvl4pPr marL="460375" marR="0" indent="-230188" algn="l" defTabSz="914400" rtl="0" eaLnBrk="1" fontAlgn="base" latinLnBrk="0" hangingPunct="1">
              <a:lnSpc>
                <a:spcPct val="85000"/>
              </a:lnSpc>
              <a:spcBef>
                <a:spcPct val="22000"/>
              </a:spcBef>
              <a:spcAft>
                <a:spcPct val="22000"/>
              </a:spcAft>
              <a:buClr>
                <a:schemeClr val="tx1">
                  <a:lumMod val="65000"/>
                  <a:lumOff val="35000"/>
                </a:schemeClr>
              </a:buClr>
              <a:buSzPct val="100000"/>
              <a:buFont typeface="Wingdings" pitchFamily="2" charset="2"/>
              <a:buChar char="§"/>
              <a:tabLst/>
              <a:defRPr kumimoji="0" lang="en-US" sz="1300" b="0" i="0" u="none" strike="noStrike" kern="1200" cap="none" spc="0" normalizeH="0" baseline="0" noProof="0" dirty="0" smtClean="0">
                <a:ln>
                  <a:noFill/>
                </a:ln>
                <a:solidFill>
                  <a:srgbClr val="000000"/>
                </a:solidFill>
                <a:effectLst/>
                <a:uLnTx/>
                <a:uFillTx/>
                <a:latin typeface="+mn-lt"/>
                <a:ea typeface="+mn-ea"/>
                <a:cs typeface="+mn-cs"/>
              </a:defRPr>
            </a:lvl4pPr>
            <a:lvl5pPr marL="460375" marR="0" indent="-230188" algn="l" defTabSz="914400" rtl="0" eaLnBrk="1" fontAlgn="base" latinLnBrk="0" hangingPunct="1">
              <a:lnSpc>
                <a:spcPct val="85000"/>
              </a:lnSpc>
              <a:spcBef>
                <a:spcPct val="22000"/>
              </a:spcBef>
              <a:spcAft>
                <a:spcPct val="22000"/>
              </a:spcAft>
              <a:buClr>
                <a:schemeClr val="tx1">
                  <a:lumMod val="65000"/>
                  <a:lumOff val="35000"/>
                </a:schemeClr>
              </a:buClr>
              <a:buSzPct val="95000"/>
              <a:buFont typeface="Courier New" pitchFamily="49" charset="0"/>
              <a:buChar char="o"/>
              <a:tabLst/>
              <a:defRPr sz="1000">
                <a:solidFill>
                  <a:schemeClr val="tx1"/>
                </a:solidFill>
                <a:latin typeface="+mn-lt"/>
              </a:defRPr>
            </a:lvl5pPr>
            <a:lvl6pPr marL="22860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6pPr>
            <a:lvl7pPr marL="27432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7pPr>
            <a:lvl8pPr marL="32004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8pPr>
            <a:lvl9pPr marL="36576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9pPr>
          </a:lstStyle>
          <a:p>
            <a:pPr algn="just">
              <a:buSzTx/>
            </a:pPr>
            <a:r>
              <a:rPr lang="en-US" dirty="0" smtClean="0">
                <a:solidFill>
                  <a:schemeClr val="accent1">
                    <a:lumMod val="50000"/>
                  </a:schemeClr>
                </a:solidFill>
                <a:latin typeface="Arial Narrow" charset="0"/>
                <a:ea typeface="Geneva" charset="0"/>
                <a:cs typeface="Arial Narrow" charset="0"/>
              </a:rPr>
              <a:t>TRC robust knowledge and database of over 100,000 executives (across industries) enables us to find the best candidate for your organization and specific need.</a:t>
            </a:r>
          </a:p>
          <a:p>
            <a:pPr algn="just">
              <a:spcBef>
                <a:spcPts val="1800"/>
              </a:spcBef>
              <a:buSzTx/>
            </a:pPr>
            <a:r>
              <a:rPr lang="en-US" dirty="0" smtClean="0">
                <a:solidFill>
                  <a:schemeClr val="accent1">
                    <a:lumMod val="50000"/>
                  </a:schemeClr>
                </a:solidFill>
                <a:latin typeface="Arial Narrow" charset="0"/>
                <a:ea typeface="Geneva" charset="0"/>
                <a:cs typeface="Arial Narrow" charset="0"/>
              </a:rPr>
              <a:t>Our methodology ensures constant communication and expediency throughout the process.</a:t>
            </a:r>
          </a:p>
          <a:p>
            <a:pPr algn="just">
              <a:spcBef>
                <a:spcPts val="1800"/>
              </a:spcBef>
              <a:buSzTx/>
            </a:pPr>
            <a:r>
              <a:rPr lang="en-US" dirty="0" smtClean="0">
                <a:solidFill>
                  <a:schemeClr val="accent1">
                    <a:lumMod val="50000"/>
                  </a:schemeClr>
                </a:solidFill>
                <a:latin typeface="Arial Narrow" charset="0"/>
                <a:ea typeface="Geneva" charset="0"/>
                <a:cs typeface="Arial Narrow" charset="0"/>
              </a:rPr>
              <a:t>A unique world class algorithm is used by TRC to recruit trustworthy, efficient, highly skilled and competent employee.</a:t>
            </a:r>
            <a:endParaRPr lang="en-US" dirty="0">
              <a:solidFill>
                <a:schemeClr val="accent1">
                  <a:lumMod val="50000"/>
                </a:schemeClr>
              </a:solidFill>
              <a:latin typeface="Arial Narrow" charset="0"/>
              <a:ea typeface="Geneva" charset="0"/>
              <a:cs typeface="Arial Narrow" charset="0"/>
            </a:endParaRPr>
          </a:p>
        </p:txBody>
      </p:sp>
      <p:sp>
        <p:nvSpPr>
          <p:cNvPr id="22" name="Rectangle 21"/>
          <p:cNvSpPr>
            <a:spLocks noChangeArrowheads="1"/>
          </p:cNvSpPr>
          <p:nvPr/>
        </p:nvSpPr>
        <p:spPr bwMode="auto">
          <a:xfrm>
            <a:off x="4855202" y="1128713"/>
            <a:ext cx="481775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a:solidFill>
                  <a:schemeClr val="tx1">
                    <a:lumMod val="65000"/>
                    <a:lumOff val="35000"/>
                  </a:schemeClr>
                </a:solidFill>
                <a:latin typeface="Arial Narrow" charset="0"/>
              </a:rPr>
              <a:t>We use an in-depth, six step process:</a:t>
            </a:r>
          </a:p>
        </p:txBody>
      </p:sp>
      <p:sp>
        <p:nvSpPr>
          <p:cNvPr id="23" name="Freeform 5"/>
          <p:cNvSpPr>
            <a:spLocks/>
          </p:cNvSpPr>
          <p:nvPr/>
        </p:nvSpPr>
        <p:spPr bwMode="auto">
          <a:xfrm rot="1259559">
            <a:off x="3787950" y="1353975"/>
            <a:ext cx="2354262" cy="4625975"/>
          </a:xfrm>
          <a:custGeom>
            <a:avLst/>
            <a:gdLst>
              <a:gd name="T0" fmla="*/ 2147483647 w 1812"/>
              <a:gd name="T1" fmla="*/ 0 h 3563"/>
              <a:gd name="T2" fmla="*/ 2147483647 w 1812"/>
              <a:gd name="T3" fmla="*/ 2147483647 h 3563"/>
              <a:gd name="T4" fmla="*/ 0 w 1812"/>
              <a:gd name="T5" fmla="*/ 2147483647 h 3563"/>
              <a:gd name="T6" fmla="*/ 2147483647 w 1812"/>
              <a:gd name="T7" fmla="*/ 2147483647 h 3563"/>
              <a:gd name="T8" fmla="*/ 2147483647 w 1812"/>
              <a:gd name="T9" fmla="*/ 2147483647 h 3563"/>
              <a:gd name="T10" fmla="*/ 2147483647 w 1812"/>
              <a:gd name="T11" fmla="*/ 2147483647 h 3563"/>
              <a:gd name="T12" fmla="*/ 2147483647 w 1812"/>
              <a:gd name="T13" fmla="*/ 2147483647 h 3563"/>
              <a:gd name="T14" fmla="*/ 2147483647 w 1812"/>
              <a:gd name="T15" fmla="*/ 2147483647 h 3563"/>
              <a:gd name="T16" fmla="*/ 2147483647 w 1812"/>
              <a:gd name="T17" fmla="*/ 2147483647 h 3563"/>
              <a:gd name="T18" fmla="*/ 2147483647 w 1812"/>
              <a:gd name="T19" fmla="*/ 2147483647 h 3563"/>
              <a:gd name="T20" fmla="*/ 2147483647 w 1812"/>
              <a:gd name="T21" fmla="*/ 2147483647 h 3563"/>
              <a:gd name="T22" fmla="*/ 2147483647 w 1812"/>
              <a:gd name="T23" fmla="*/ 2147483647 h 3563"/>
              <a:gd name="T24" fmla="*/ 2147483647 w 1812"/>
              <a:gd name="T25" fmla="*/ 2147483647 h 3563"/>
              <a:gd name="T26" fmla="*/ 2147483647 w 1812"/>
              <a:gd name="T27" fmla="*/ 2147483647 h 3563"/>
              <a:gd name="T28" fmla="*/ 2147483647 w 1812"/>
              <a:gd name="T29" fmla="*/ 2147483647 h 3563"/>
              <a:gd name="T30" fmla="*/ 2147483647 w 1812"/>
              <a:gd name="T31" fmla="*/ 2147483647 h 3563"/>
              <a:gd name="T32" fmla="*/ 2147483647 w 1812"/>
              <a:gd name="T33" fmla="*/ 2147483647 h 3563"/>
              <a:gd name="T34" fmla="*/ 2147483647 w 1812"/>
              <a:gd name="T35" fmla="*/ 2147483647 h 3563"/>
              <a:gd name="T36" fmla="*/ 2147483647 w 1812"/>
              <a:gd name="T37" fmla="*/ 2147483647 h 3563"/>
              <a:gd name="T38" fmla="*/ 2147483647 w 1812"/>
              <a:gd name="T39" fmla="*/ 2147483647 h 3563"/>
              <a:gd name="T40" fmla="*/ 2147483647 w 1812"/>
              <a:gd name="T41" fmla="*/ 2147483647 h 3563"/>
              <a:gd name="T42" fmla="*/ 2147483647 w 1812"/>
              <a:gd name="T43" fmla="*/ 2147483647 h 3563"/>
              <a:gd name="T44" fmla="*/ 2147483647 w 1812"/>
              <a:gd name="T45" fmla="*/ 2147483647 h 3563"/>
              <a:gd name="T46" fmla="*/ 2147483647 w 1812"/>
              <a:gd name="T47" fmla="*/ 2147483647 h 3563"/>
              <a:gd name="T48" fmla="*/ 2147483647 w 1812"/>
              <a:gd name="T49" fmla="*/ 2147483647 h 3563"/>
              <a:gd name="T50" fmla="*/ 2147483647 w 1812"/>
              <a:gd name="T51" fmla="*/ 2147483647 h 3563"/>
              <a:gd name="T52" fmla="*/ 2147483647 w 1812"/>
              <a:gd name="T53" fmla="*/ 2147483647 h 3563"/>
              <a:gd name="T54" fmla="*/ 2147483647 w 1812"/>
              <a:gd name="T55" fmla="*/ 2147483647 h 3563"/>
              <a:gd name="T56" fmla="*/ 2147483647 w 1812"/>
              <a:gd name="T57" fmla="*/ 2147483647 h 3563"/>
              <a:gd name="T58" fmla="*/ 2147483647 w 1812"/>
              <a:gd name="T59" fmla="*/ 2147483647 h 3563"/>
              <a:gd name="T60" fmla="*/ 2147483647 w 1812"/>
              <a:gd name="T61" fmla="*/ 2147483647 h 3563"/>
              <a:gd name="T62" fmla="*/ 2147483647 w 1812"/>
              <a:gd name="T63" fmla="*/ 0 h 3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2"/>
              <a:gd name="T97" fmla="*/ 0 h 3563"/>
              <a:gd name="T98" fmla="*/ 1812 w 1812"/>
              <a:gd name="T99" fmla="*/ 3563 h 3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2" h="3563">
                <a:moveTo>
                  <a:pt x="46" y="0"/>
                </a:moveTo>
                <a:lnTo>
                  <a:pt x="46" y="0"/>
                </a:lnTo>
                <a:lnTo>
                  <a:pt x="26" y="127"/>
                </a:lnTo>
                <a:lnTo>
                  <a:pt x="11" y="248"/>
                </a:lnTo>
                <a:lnTo>
                  <a:pt x="5" y="375"/>
                </a:lnTo>
                <a:lnTo>
                  <a:pt x="0" y="501"/>
                </a:lnTo>
                <a:lnTo>
                  <a:pt x="5" y="607"/>
                </a:lnTo>
                <a:lnTo>
                  <a:pt x="11" y="709"/>
                </a:lnTo>
                <a:lnTo>
                  <a:pt x="21" y="815"/>
                </a:lnTo>
                <a:lnTo>
                  <a:pt x="31" y="916"/>
                </a:lnTo>
                <a:lnTo>
                  <a:pt x="51" y="1022"/>
                </a:lnTo>
                <a:lnTo>
                  <a:pt x="71" y="1124"/>
                </a:lnTo>
                <a:lnTo>
                  <a:pt x="97" y="1230"/>
                </a:lnTo>
                <a:lnTo>
                  <a:pt x="122" y="1331"/>
                </a:lnTo>
                <a:lnTo>
                  <a:pt x="157" y="1432"/>
                </a:lnTo>
                <a:lnTo>
                  <a:pt x="193" y="1534"/>
                </a:lnTo>
                <a:lnTo>
                  <a:pt x="228" y="1635"/>
                </a:lnTo>
                <a:lnTo>
                  <a:pt x="274" y="1736"/>
                </a:lnTo>
                <a:lnTo>
                  <a:pt x="319" y="1837"/>
                </a:lnTo>
                <a:lnTo>
                  <a:pt x="370" y="1933"/>
                </a:lnTo>
                <a:lnTo>
                  <a:pt x="420" y="2034"/>
                </a:lnTo>
                <a:lnTo>
                  <a:pt x="476" y="2131"/>
                </a:lnTo>
                <a:lnTo>
                  <a:pt x="537" y="2227"/>
                </a:lnTo>
                <a:lnTo>
                  <a:pt x="598" y="2323"/>
                </a:lnTo>
                <a:lnTo>
                  <a:pt x="663" y="2419"/>
                </a:lnTo>
                <a:lnTo>
                  <a:pt x="734" y="2515"/>
                </a:lnTo>
                <a:lnTo>
                  <a:pt x="805" y="2606"/>
                </a:lnTo>
                <a:lnTo>
                  <a:pt x="881" y="2702"/>
                </a:lnTo>
                <a:lnTo>
                  <a:pt x="962" y="2794"/>
                </a:lnTo>
                <a:lnTo>
                  <a:pt x="1043" y="2885"/>
                </a:lnTo>
                <a:lnTo>
                  <a:pt x="1220" y="3062"/>
                </a:lnTo>
                <a:lnTo>
                  <a:pt x="1402" y="3234"/>
                </a:lnTo>
                <a:lnTo>
                  <a:pt x="1599" y="3401"/>
                </a:lnTo>
                <a:lnTo>
                  <a:pt x="1812" y="3563"/>
                </a:lnTo>
                <a:lnTo>
                  <a:pt x="1630" y="3406"/>
                </a:lnTo>
                <a:lnTo>
                  <a:pt x="1463" y="3244"/>
                </a:lnTo>
                <a:lnTo>
                  <a:pt x="1301" y="3072"/>
                </a:lnTo>
                <a:lnTo>
                  <a:pt x="1154" y="2900"/>
                </a:lnTo>
                <a:lnTo>
                  <a:pt x="1018" y="2728"/>
                </a:lnTo>
                <a:lnTo>
                  <a:pt x="886" y="2546"/>
                </a:lnTo>
                <a:lnTo>
                  <a:pt x="775" y="2363"/>
                </a:lnTo>
                <a:lnTo>
                  <a:pt x="668" y="2176"/>
                </a:lnTo>
                <a:lnTo>
                  <a:pt x="577" y="1989"/>
                </a:lnTo>
                <a:lnTo>
                  <a:pt x="496" y="1797"/>
                </a:lnTo>
                <a:lnTo>
                  <a:pt x="425" y="1604"/>
                </a:lnTo>
                <a:lnTo>
                  <a:pt x="395" y="1503"/>
                </a:lnTo>
                <a:lnTo>
                  <a:pt x="370" y="1407"/>
                </a:lnTo>
                <a:lnTo>
                  <a:pt x="345" y="1306"/>
                </a:lnTo>
                <a:lnTo>
                  <a:pt x="324" y="1210"/>
                </a:lnTo>
                <a:lnTo>
                  <a:pt x="304" y="1108"/>
                </a:lnTo>
                <a:lnTo>
                  <a:pt x="294" y="1007"/>
                </a:lnTo>
                <a:lnTo>
                  <a:pt x="279" y="906"/>
                </a:lnTo>
                <a:lnTo>
                  <a:pt x="274" y="810"/>
                </a:lnTo>
                <a:lnTo>
                  <a:pt x="269" y="709"/>
                </a:lnTo>
                <a:lnTo>
                  <a:pt x="264" y="607"/>
                </a:lnTo>
                <a:lnTo>
                  <a:pt x="269" y="491"/>
                </a:lnTo>
                <a:lnTo>
                  <a:pt x="274" y="375"/>
                </a:lnTo>
                <a:lnTo>
                  <a:pt x="284" y="263"/>
                </a:lnTo>
                <a:lnTo>
                  <a:pt x="299" y="147"/>
                </a:lnTo>
                <a:lnTo>
                  <a:pt x="46" y="0"/>
                </a:lnTo>
                <a:close/>
              </a:path>
            </a:pathLst>
          </a:custGeom>
          <a:gradFill flip="none" rotWithShape="1">
            <a:gsLst>
              <a:gs pos="100000">
                <a:srgbClr val="589ABC"/>
              </a:gs>
              <a:gs pos="4000">
                <a:schemeClr val="bg1"/>
              </a:gs>
            </a:gsLst>
            <a:lin ang="0" scaled="1"/>
            <a:tileRect/>
          </a:gradFill>
          <a:ln>
            <a:noFill/>
          </a:ln>
        </p:spPr>
        <p:txBody>
          <a:bodyPr/>
          <a:lstStyle/>
          <a:p>
            <a:endParaRPr lang="en-US"/>
          </a:p>
        </p:txBody>
      </p:sp>
      <p:grpSp>
        <p:nvGrpSpPr>
          <p:cNvPr id="53" name="Group 2"/>
          <p:cNvGrpSpPr>
            <a:grpSpLocks/>
          </p:cNvGrpSpPr>
          <p:nvPr/>
        </p:nvGrpSpPr>
        <p:grpSpPr bwMode="auto">
          <a:xfrm>
            <a:off x="5012482" y="1738960"/>
            <a:ext cx="4677267" cy="4354531"/>
            <a:chOff x="3705635" y="1752600"/>
            <a:chExt cx="4677010" cy="4354747"/>
          </a:xfrm>
        </p:grpSpPr>
        <p:sp>
          <p:nvSpPr>
            <p:cNvPr id="54" name="Rectangle 53"/>
            <p:cNvSpPr/>
            <p:nvPr/>
          </p:nvSpPr>
          <p:spPr>
            <a:xfrm>
              <a:off x="3705635" y="3303665"/>
              <a:ext cx="3730422" cy="109542"/>
            </a:xfrm>
            <a:prstGeom prst="rect">
              <a:avLst/>
            </a:prstGeom>
            <a:gradFill>
              <a:gsLst>
                <a:gs pos="0">
                  <a:schemeClr val="accent4">
                    <a:lumMod val="40000"/>
                    <a:lumOff val="60000"/>
                  </a:schemeClr>
                </a:gs>
                <a:gs pos="100000">
                  <a:schemeClr val="accent2">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5" name="Rectangle 8"/>
            <p:cNvSpPr>
              <a:spLocks noChangeArrowheads="1"/>
            </p:cNvSpPr>
            <p:nvPr/>
          </p:nvSpPr>
          <p:spPr bwMode="auto">
            <a:xfrm>
              <a:off x="4033616" y="3444214"/>
              <a:ext cx="4349029" cy="5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a:t>Comprehensive Screening</a:t>
              </a:r>
            </a:p>
            <a:p>
              <a:pPr marL="0" lvl="1" algn="l">
                <a:spcBef>
                  <a:spcPts val="200"/>
                </a:spcBef>
              </a:pPr>
              <a:r>
                <a:rPr lang="en-US" sz="1200" dirty="0">
                  <a:solidFill>
                    <a:srgbClr val="595959"/>
                  </a:solidFill>
                </a:rPr>
                <a:t>Profile, Informational Interview and Behavioral Interview*</a:t>
              </a:r>
            </a:p>
          </p:txBody>
        </p:sp>
        <p:sp>
          <p:nvSpPr>
            <p:cNvPr id="56" name="Rectangle 55"/>
            <p:cNvSpPr/>
            <p:nvPr/>
          </p:nvSpPr>
          <p:spPr>
            <a:xfrm>
              <a:off x="3705635" y="1752600"/>
              <a:ext cx="3730422" cy="107955"/>
            </a:xfrm>
            <a:prstGeom prst="rect">
              <a:avLst/>
            </a:prstGeom>
            <a:gradFill>
              <a:gsLst>
                <a:gs pos="0">
                  <a:srgbClr val="A5CBDD"/>
                </a:gs>
                <a:gs pos="100000">
                  <a:schemeClr val="accent3">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7" name="Rectangle 30"/>
            <p:cNvSpPr>
              <a:spLocks noChangeArrowheads="1"/>
            </p:cNvSpPr>
            <p:nvPr/>
          </p:nvSpPr>
          <p:spPr bwMode="auto">
            <a:xfrm>
              <a:off x="4033900" y="1888018"/>
              <a:ext cx="1871925" cy="33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a:t>Search Definition</a:t>
              </a:r>
            </a:p>
          </p:txBody>
        </p:sp>
        <p:sp>
          <p:nvSpPr>
            <p:cNvPr id="58" name="Rectangle 57"/>
            <p:cNvSpPr/>
            <p:nvPr/>
          </p:nvSpPr>
          <p:spPr>
            <a:xfrm>
              <a:off x="3705635" y="2528927"/>
              <a:ext cx="3730422" cy="107955"/>
            </a:xfrm>
            <a:prstGeom prst="rect">
              <a:avLst/>
            </a:prstGeom>
            <a:gradFill>
              <a:gsLst>
                <a:gs pos="0">
                  <a:schemeClr val="accent5">
                    <a:lumMod val="60000"/>
                    <a:lumOff val="40000"/>
                  </a:schemeClr>
                </a:gs>
                <a:gs pos="100000">
                  <a:schemeClr val="accent1">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9" name="Rectangle 31"/>
            <p:cNvSpPr>
              <a:spLocks noChangeArrowheads="1"/>
            </p:cNvSpPr>
            <p:nvPr/>
          </p:nvSpPr>
          <p:spPr bwMode="auto">
            <a:xfrm>
              <a:off x="4033900" y="2680759"/>
              <a:ext cx="1967098" cy="33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a:t>Sourcing Strategy</a:t>
              </a:r>
            </a:p>
          </p:txBody>
        </p:sp>
        <p:sp>
          <p:nvSpPr>
            <p:cNvPr id="60" name="Rectangle 59"/>
            <p:cNvSpPr/>
            <p:nvPr/>
          </p:nvSpPr>
          <p:spPr>
            <a:xfrm>
              <a:off x="3705635" y="4079990"/>
              <a:ext cx="3730422" cy="107955"/>
            </a:xfrm>
            <a:prstGeom prst="rect">
              <a:avLst/>
            </a:prstGeom>
            <a:gradFill>
              <a:gsLst>
                <a:gs pos="0">
                  <a:schemeClr val="accent6">
                    <a:lumMod val="60000"/>
                    <a:lumOff val="40000"/>
                  </a:schemeClr>
                </a:gs>
                <a:gs pos="100000">
                  <a:schemeClr val="accent5">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61" name="Rectangle 32"/>
            <p:cNvSpPr>
              <a:spLocks noChangeArrowheads="1"/>
            </p:cNvSpPr>
            <p:nvPr/>
          </p:nvSpPr>
          <p:spPr bwMode="auto">
            <a:xfrm>
              <a:off x="4033895" y="4234540"/>
              <a:ext cx="3412928" cy="33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a:t>Validate Candidates</a:t>
              </a:r>
              <a:r>
                <a:rPr lang="ja-JP" altLang="en-US" dirty="0"/>
                <a:t>’</a:t>
              </a:r>
              <a:r>
                <a:rPr lang="en-US" dirty="0"/>
                <a:t> Credentials</a:t>
              </a:r>
            </a:p>
          </p:txBody>
        </p:sp>
        <p:sp>
          <p:nvSpPr>
            <p:cNvPr id="62" name="Rectangle 61"/>
            <p:cNvSpPr/>
            <p:nvPr/>
          </p:nvSpPr>
          <p:spPr>
            <a:xfrm>
              <a:off x="3705635" y="4856317"/>
              <a:ext cx="3730422" cy="107955"/>
            </a:xfrm>
            <a:prstGeom prst="rect">
              <a:avLst/>
            </a:prstGeom>
            <a:gradFill>
              <a:gsLst>
                <a:gs pos="0">
                  <a:schemeClr val="bg1">
                    <a:lumMod val="75000"/>
                  </a:schemeClr>
                </a:gs>
                <a:gs pos="100000">
                  <a:schemeClr val="bg1">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63" name="Rectangle 33"/>
            <p:cNvSpPr>
              <a:spLocks noChangeArrowheads="1"/>
            </p:cNvSpPr>
            <p:nvPr/>
          </p:nvSpPr>
          <p:spPr bwMode="auto">
            <a:xfrm>
              <a:off x="4033896" y="4992848"/>
              <a:ext cx="2044038" cy="33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a:t>Candidate Delivery</a:t>
              </a:r>
            </a:p>
          </p:txBody>
        </p:sp>
        <p:sp>
          <p:nvSpPr>
            <p:cNvPr id="64" name="Rectangle 63"/>
            <p:cNvSpPr/>
            <p:nvPr/>
          </p:nvSpPr>
          <p:spPr>
            <a:xfrm>
              <a:off x="3705635" y="5632642"/>
              <a:ext cx="3730422" cy="107955"/>
            </a:xfrm>
            <a:prstGeom prst="rect">
              <a:avLst/>
            </a:prstGeom>
            <a:gradFill>
              <a:gsLst>
                <a:gs pos="0">
                  <a:srgbClr val="63A9CD"/>
                </a:gs>
                <a:gs pos="100000">
                  <a:schemeClr val="bg1">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65" name="Rectangle 35"/>
            <p:cNvSpPr>
              <a:spLocks noChangeArrowheads="1"/>
            </p:cNvSpPr>
            <p:nvPr/>
          </p:nvSpPr>
          <p:spPr bwMode="auto">
            <a:xfrm>
              <a:off x="4033901" y="5768776"/>
              <a:ext cx="2328355" cy="33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a:t>Candidate Experience</a:t>
              </a:r>
            </a:p>
          </p:txBody>
        </p:sp>
      </p:grpSp>
      <p:graphicFrame>
        <p:nvGraphicFramePr>
          <p:cNvPr id="20" name="Table 19"/>
          <p:cNvGraphicFramePr>
            <a:graphicFrameLocks noGrp="1"/>
          </p:cNvGraphicFramePr>
          <p:nvPr>
            <p:extLst>
              <p:ext uri="{D42A27DB-BD31-4B8C-83A1-F6EECF244321}">
                <p14:modId xmlns:p14="http://schemas.microsoft.com/office/powerpoint/2010/main" val="2257284420"/>
              </p:ext>
            </p:extLst>
          </p:nvPr>
        </p:nvGraphicFramePr>
        <p:xfrm>
          <a:off x="3827418" y="44974"/>
          <a:ext cx="6021982" cy="1066800"/>
        </p:xfrm>
        <a:graphic>
          <a:graphicData uri="http://schemas.openxmlformats.org/drawingml/2006/table">
            <a:tbl>
              <a:tblPr firstRow="1" bandRow="1">
                <a:tableStyleId>{5C22544A-7EE6-4342-B048-85BDC9FD1C3A}</a:tableStyleId>
              </a:tblPr>
              <a:tblGrid>
                <a:gridCol w="6021982"/>
              </a:tblGrid>
              <a:tr h="568193">
                <a:tc>
                  <a:txBody>
                    <a:bodyPr/>
                    <a:lstStyle/>
                    <a:p>
                      <a:pPr algn="ctr"/>
                      <a:r>
                        <a:rPr lang="en-US" sz="3200" b="1" baseline="0" dirty="0" smtClean="0">
                          <a:solidFill>
                            <a:schemeClr val="accent1">
                              <a:lumMod val="50000"/>
                            </a:schemeClr>
                          </a:solidFill>
                          <a:latin typeface="Arial Black"/>
                          <a:cs typeface="Arial Black"/>
                        </a:rPr>
                        <a:t>TOM-RICHARDS CONSULTING</a:t>
                      </a:r>
                      <a:endParaRPr lang="en-US" sz="32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9ABC"/>
                    </a:solidFill>
                  </a:tcPr>
                </a:tc>
              </a:tr>
            </a:tbl>
          </a:graphicData>
        </a:graphic>
      </p:graphicFrame>
    </p:spTree>
    <p:extLst>
      <p:ext uri="{BB962C8B-B14F-4D97-AF65-F5344CB8AC3E}">
        <p14:creationId xmlns:p14="http://schemas.microsoft.com/office/powerpoint/2010/main" val="238813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1000"/>
                                        <p:tgtEl>
                                          <p:spTgt spid="23"/>
                                        </p:tgtEl>
                                      </p:cBhvr>
                                    </p:animEffect>
                                  </p:childTnLst>
                                </p:cTn>
                              </p:par>
                              <p:par>
                                <p:cTn id="15" presetID="42" presetClass="path" presetSubtype="0" accel="50000" decel="50000" fill="hold" grpId="1" nodeType="withEffect">
                                  <p:stCondLst>
                                    <p:cond delay="0"/>
                                  </p:stCondLst>
                                  <p:childTnLst>
                                    <p:animMotion origin="layout" path="M 4.44444E-6 -2.08189E-7 L -0.03559 -0.18922 " pathEditMode="relative" rAng="0" ptsTypes="AA">
                                      <p:cBhvr>
                                        <p:cTn id="16" dur="1000" spd="-100000" fill="hold"/>
                                        <p:tgtEl>
                                          <p:spTgt spid="23"/>
                                        </p:tgtEl>
                                        <p:attrNameLst>
                                          <p:attrName>ppt_x</p:attrName>
                                          <p:attrName>ppt_y</p:attrName>
                                        </p:attrNameLst>
                                      </p:cBhvr>
                                      <p:rCtr x="-178800" y="-946100"/>
                                    </p:animMotion>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childTnLst>
                                </p:cTn>
                              </p:par>
                              <p:par>
                                <p:cTn id="21" presetID="42" presetClass="path" presetSubtype="0" accel="50000" decel="50000" fill="hold" nodeType="withEffect">
                                  <p:stCondLst>
                                    <p:cond delay="0"/>
                                  </p:stCondLst>
                                  <p:childTnLst>
                                    <p:animMotion origin="layout" path="M 3.88889E-6 -0.02082 L -0.26493 -0.02082 " pathEditMode="relative" rAng="0" ptsTypes="AA">
                                      <p:cBhvr>
                                        <p:cTn id="22" dur="1000" spd="-100000" fill="hold"/>
                                        <p:tgtEl>
                                          <p:spTgt spid="53"/>
                                        </p:tgtEl>
                                        <p:attrNameLst>
                                          <p:attrName>ppt_x</p:attrName>
                                          <p:attrName>ppt_y</p:attrName>
                                        </p:attrNameLst>
                                      </p:cBhvr>
                                      <p:rCtr x="-13247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animBg="1"/>
      <p:bldP spid="2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27547764"/>
              </p:ext>
            </p:extLst>
          </p:nvPr>
        </p:nvGraphicFramePr>
        <p:xfrm>
          <a:off x="0" y="0"/>
          <a:ext cx="4913309" cy="568193"/>
        </p:xfrm>
        <a:graphic>
          <a:graphicData uri="http://schemas.openxmlformats.org/drawingml/2006/table">
            <a:tbl>
              <a:tblPr firstRow="1" bandRow="1">
                <a:tableStyleId>{5C22544A-7EE6-4342-B048-85BDC9FD1C3A}</a:tableStyleId>
              </a:tblPr>
              <a:tblGrid>
                <a:gridCol w="4913309"/>
              </a:tblGrid>
              <a:tr h="568193">
                <a:tc>
                  <a:txBody>
                    <a:bodyPr/>
                    <a:lstStyle/>
                    <a:p>
                      <a:pPr algn="l"/>
                      <a:r>
                        <a:rPr lang="en-US" sz="2800" b="1" dirty="0" smtClean="0">
                          <a:solidFill>
                            <a:schemeClr val="accent1">
                              <a:lumMod val="50000"/>
                            </a:schemeClr>
                          </a:solidFill>
                          <a:latin typeface="Arial Black"/>
                          <a:cs typeface="Arial Black"/>
                        </a:rPr>
                        <a:t>Search</a:t>
                      </a:r>
                      <a:r>
                        <a:rPr lang="en-US" sz="2800" b="1" baseline="0" dirty="0" smtClean="0">
                          <a:solidFill>
                            <a:schemeClr val="accent1">
                              <a:lumMod val="50000"/>
                            </a:schemeClr>
                          </a:solidFill>
                          <a:latin typeface="Arial Black"/>
                          <a:cs typeface="Arial Black"/>
                        </a:rPr>
                        <a:t> Experience</a:t>
                      </a:r>
                      <a:endParaRPr lang="en-US" sz="28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cxnSp>
        <p:nvCxnSpPr>
          <p:cNvPr id="14" name="Straight Connector 13"/>
          <p:cNvCxnSpPr/>
          <p:nvPr/>
        </p:nvCxnSpPr>
        <p:spPr bwMode="auto">
          <a:xfrm flipV="1">
            <a:off x="5376854" y="1915959"/>
            <a:ext cx="0" cy="2528822"/>
          </a:xfrm>
          <a:prstGeom prst="line">
            <a:avLst/>
          </a:prstGeom>
          <a:solidFill>
            <a:schemeClr val="bg1"/>
          </a:solidFill>
          <a:ln w="12700" cap="flat" cmpd="sng" algn="ctr">
            <a:solidFill>
              <a:srgbClr val="44ACB6"/>
            </a:solidFill>
            <a:prstDash val="sysDash"/>
            <a:round/>
            <a:headEnd type="none" w="med" len="med"/>
            <a:tailEnd type="none" w="med" len="med"/>
          </a:ln>
          <a:effectLst/>
        </p:spPr>
      </p:cxnSp>
      <p:cxnSp>
        <p:nvCxnSpPr>
          <p:cNvPr id="40" name="Straight Connector 39"/>
          <p:cNvCxnSpPr>
            <a:endCxn id="7" idx="0"/>
          </p:cNvCxnSpPr>
          <p:nvPr/>
        </p:nvCxnSpPr>
        <p:spPr bwMode="auto">
          <a:xfrm flipV="1">
            <a:off x="5363344" y="1903120"/>
            <a:ext cx="1913316" cy="15296"/>
          </a:xfrm>
          <a:prstGeom prst="line">
            <a:avLst/>
          </a:prstGeom>
          <a:solidFill>
            <a:schemeClr val="bg1"/>
          </a:solidFill>
          <a:ln w="12700" cap="flat" cmpd="sng" algn="ctr">
            <a:solidFill>
              <a:srgbClr val="44ACB6"/>
            </a:solidFill>
            <a:prstDash val="sysDash"/>
            <a:round/>
            <a:headEnd type="none" w="med" len="med"/>
            <a:tailEnd type="none" w="med" len="med"/>
          </a:ln>
          <a:effectLst/>
        </p:spPr>
      </p:cxnSp>
      <p:cxnSp>
        <p:nvCxnSpPr>
          <p:cNvPr id="43" name="Straight Connector 42"/>
          <p:cNvCxnSpPr/>
          <p:nvPr/>
        </p:nvCxnSpPr>
        <p:spPr bwMode="auto">
          <a:xfrm flipV="1">
            <a:off x="5367137" y="4433275"/>
            <a:ext cx="1710666" cy="15296"/>
          </a:xfrm>
          <a:prstGeom prst="line">
            <a:avLst/>
          </a:prstGeom>
          <a:solidFill>
            <a:schemeClr val="bg1"/>
          </a:solidFill>
          <a:ln w="12700" cap="flat" cmpd="sng" algn="ctr">
            <a:solidFill>
              <a:srgbClr val="44ACB6"/>
            </a:solidFill>
            <a:prstDash val="sysDash"/>
            <a:round/>
            <a:headEnd type="none" w="med" len="med"/>
            <a:tailEnd type="none" w="med" len="med"/>
          </a:ln>
          <a:effectLst/>
        </p:spPr>
      </p:cxnSp>
      <p:grpSp>
        <p:nvGrpSpPr>
          <p:cNvPr id="12" name="Group 11"/>
          <p:cNvGrpSpPr/>
          <p:nvPr/>
        </p:nvGrpSpPr>
        <p:grpSpPr>
          <a:xfrm>
            <a:off x="5739960" y="1903120"/>
            <a:ext cx="3073400" cy="2552700"/>
            <a:chOff x="5604872" y="1930140"/>
            <a:chExt cx="3073400" cy="2552700"/>
          </a:xfrm>
        </p:grpSpPr>
        <p:pic>
          <p:nvPicPr>
            <p:cNvPr id="7" name="Picture 6"/>
            <p:cNvPicPr>
              <a:picLocks noChangeAspect="1"/>
            </p:cNvPicPr>
            <p:nvPr/>
          </p:nvPicPr>
          <p:blipFill>
            <a:blip r:embed="rId2"/>
            <a:stretch>
              <a:fillRect/>
            </a:stretch>
          </p:blipFill>
          <p:spPr>
            <a:xfrm>
              <a:off x="5604872" y="1930140"/>
              <a:ext cx="3073400" cy="2552700"/>
            </a:xfrm>
            <a:prstGeom prst="rect">
              <a:avLst/>
            </a:prstGeom>
          </p:spPr>
        </p:pic>
        <p:sp>
          <p:nvSpPr>
            <p:cNvPr id="9" name="TextBox 8"/>
            <p:cNvSpPr txBox="1"/>
            <p:nvPr/>
          </p:nvSpPr>
          <p:spPr bwMode="gray">
            <a:xfrm>
              <a:off x="6781882" y="2330139"/>
              <a:ext cx="914400" cy="469232"/>
            </a:xfrm>
            <a:prstGeom prst="rect">
              <a:avLst/>
            </a:prstGeom>
            <a:noFill/>
            <a:ln w="9525">
              <a:noFill/>
              <a:miter lim="800000"/>
              <a:headEnd/>
              <a:tailEnd/>
            </a:ln>
          </p:spPr>
          <p:txBody>
            <a:bodyPr wrap="none" lIns="44450" tIns="44450" rIns="182880" bIns="44450" rtlCol="0" anchor="ctr" anchorCtr="0">
              <a:noAutofit/>
            </a:bodyPr>
            <a:lstStyle/>
            <a:p>
              <a:pPr algn="ctr"/>
              <a:r>
                <a:rPr lang="en-US" sz="1400" dirty="0" smtClean="0"/>
                <a:t>CEO’s</a:t>
              </a:r>
            </a:p>
          </p:txBody>
        </p:sp>
        <p:sp>
          <p:nvSpPr>
            <p:cNvPr id="32" name="TextBox 31"/>
            <p:cNvSpPr txBox="1"/>
            <p:nvPr/>
          </p:nvSpPr>
          <p:spPr bwMode="gray">
            <a:xfrm>
              <a:off x="6432920" y="3022938"/>
              <a:ext cx="1619915" cy="469232"/>
            </a:xfrm>
            <a:prstGeom prst="rect">
              <a:avLst/>
            </a:prstGeom>
            <a:noFill/>
            <a:ln w="9525">
              <a:noFill/>
              <a:miter lim="800000"/>
              <a:headEnd/>
              <a:tailEnd/>
            </a:ln>
          </p:spPr>
          <p:txBody>
            <a:bodyPr wrap="none" lIns="44450" tIns="44450" rIns="182880" bIns="44450" rtlCol="0" anchor="ctr" anchorCtr="0">
              <a:noAutofit/>
            </a:bodyPr>
            <a:lstStyle/>
            <a:p>
              <a:pPr algn="ctr"/>
              <a:r>
                <a:rPr lang="en-US" sz="1400" dirty="0" smtClean="0"/>
                <a:t>Senior</a:t>
              </a:r>
              <a:br>
                <a:rPr lang="en-US" sz="1400" dirty="0" smtClean="0"/>
              </a:br>
              <a:r>
                <a:rPr lang="en-US" sz="1400" dirty="0" smtClean="0"/>
                <a:t>Leadership</a:t>
              </a:r>
            </a:p>
          </p:txBody>
        </p:sp>
        <p:sp>
          <p:nvSpPr>
            <p:cNvPr id="33" name="TextBox 32"/>
            <p:cNvSpPr txBox="1"/>
            <p:nvPr/>
          </p:nvSpPr>
          <p:spPr bwMode="gray">
            <a:xfrm>
              <a:off x="6033794" y="3850836"/>
              <a:ext cx="2371719" cy="469232"/>
            </a:xfrm>
            <a:prstGeom prst="rect">
              <a:avLst/>
            </a:prstGeom>
            <a:noFill/>
            <a:ln w="9525">
              <a:noFill/>
              <a:miter lim="800000"/>
              <a:headEnd/>
              <a:tailEnd/>
            </a:ln>
          </p:spPr>
          <p:txBody>
            <a:bodyPr wrap="none" lIns="44450" tIns="44450" rIns="182880" bIns="44450" rtlCol="0" anchor="ctr" anchorCtr="0">
              <a:noAutofit/>
            </a:bodyPr>
            <a:lstStyle/>
            <a:p>
              <a:pPr algn="ctr"/>
              <a:r>
                <a:rPr lang="en-US" sz="1400" dirty="0" smtClean="0"/>
                <a:t>Middle</a:t>
              </a:r>
            </a:p>
            <a:p>
              <a:pPr algn="ctr"/>
              <a:r>
                <a:rPr lang="en-US" sz="1400" dirty="0" smtClean="0"/>
                <a:t>Management</a:t>
              </a:r>
            </a:p>
          </p:txBody>
        </p:sp>
      </p:grpSp>
      <p:grpSp>
        <p:nvGrpSpPr>
          <p:cNvPr id="10" name="Group 9"/>
          <p:cNvGrpSpPr/>
          <p:nvPr/>
        </p:nvGrpSpPr>
        <p:grpSpPr>
          <a:xfrm>
            <a:off x="4825560" y="4436805"/>
            <a:ext cx="4889500" cy="1524000"/>
            <a:chOff x="4690472" y="4477335"/>
            <a:chExt cx="4889500" cy="1524000"/>
          </a:xfrm>
        </p:grpSpPr>
        <p:pic>
          <p:nvPicPr>
            <p:cNvPr id="8" name="Picture 7"/>
            <p:cNvPicPr>
              <a:picLocks noChangeAspect="1"/>
            </p:cNvPicPr>
            <p:nvPr/>
          </p:nvPicPr>
          <p:blipFill>
            <a:blip r:embed="rId3"/>
            <a:stretch>
              <a:fillRect/>
            </a:stretch>
          </p:blipFill>
          <p:spPr>
            <a:xfrm>
              <a:off x="4690472" y="4477335"/>
              <a:ext cx="4889500" cy="1524000"/>
            </a:xfrm>
            <a:prstGeom prst="rect">
              <a:avLst/>
            </a:prstGeom>
          </p:spPr>
        </p:pic>
        <p:sp>
          <p:nvSpPr>
            <p:cNvPr id="34" name="TextBox 33"/>
            <p:cNvSpPr txBox="1"/>
            <p:nvPr/>
          </p:nvSpPr>
          <p:spPr bwMode="gray">
            <a:xfrm>
              <a:off x="6037587" y="4651715"/>
              <a:ext cx="2371719" cy="469232"/>
            </a:xfrm>
            <a:prstGeom prst="rect">
              <a:avLst/>
            </a:prstGeom>
            <a:noFill/>
            <a:ln w="9525">
              <a:noFill/>
              <a:miter lim="800000"/>
              <a:headEnd/>
              <a:tailEnd/>
            </a:ln>
          </p:spPr>
          <p:txBody>
            <a:bodyPr wrap="none" lIns="44450" tIns="44450" rIns="182880" bIns="44450" rtlCol="0" anchor="ctr" anchorCtr="0">
              <a:noAutofit/>
            </a:bodyPr>
            <a:lstStyle/>
            <a:p>
              <a:pPr algn="ctr"/>
              <a:r>
                <a:rPr lang="en-US" sz="1400" dirty="0" smtClean="0">
                  <a:solidFill>
                    <a:schemeClr val="bg1">
                      <a:lumMod val="65000"/>
                    </a:schemeClr>
                  </a:solidFill>
                </a:rPr>
                <a:t>Junior</a:t>
              </a:r>
            </a:p>
            <a:p>
              <a:pPr algn="ctr"/>
              <a:r>
                <a:rPr lang="en-US" sz="1400" dirty="0" smtClean="0">
                  <a:solidFill>
                    <a:schemeClr val="bg1">
                      <a:lumMod val="65000"/>
                    </a:schemeClr>
                  </a:solidFill>
                </a:rPr>
                <a:t>Management</a:t>
              </a:r>
            </a:p>
          </p:txBody>
        </p:sp>
        <p:sp>
          <p:nvSpPr>
            <p:cNvPr id="35" name="TextBox 34"/>
            <p:cNvSpPr txBox="1"/>
            <p:nvPr/>
          </p:nvSpPr>
          <p:spPr bwMode="gray">
            <a:xfrm>
              <a:off x="6041381" y="5412064"/>
              <a:ext cx="2371719" cy="469232"/>
            </a:xfrm>
            <a:prstGeom prst="rect">
              <a:avLst/>
            </a:prstGeom>
            <a:noFill/>
            <a:ln w="9525">
              <a:noFill/>
              <a:miter lim="800000"/>
              <a:headEnd/>
              <a:tailEnd/>
            </a:ln>
          </p:spPr>
          <p:txBody>
            <a:bodyPr wrap="none" lIns="44450" tIns="44450" rIns="182880" bIns="44450" rtlCol="0" anchor="ctr" anchorCtr="0">
              <a:noAutofit/>
            </a:bodyPr>
            <a:lstStyle/>
            <a:p>
              <a:pPr algn="ctr"/>
              <a:r>
                <a:rPr lang="en-US" sz="1400" dirty="0" smtClean="0">
                  <a:solidFill>
                    <a:schemeClr val="bg1">
                      <a:lumMod val="65000"/>
                    </a:schemeClr>
                  </a:solidFill>
                </a:rPr>
                <a:t>Team Members/</a:t>
              </a:r>
            </a:p>
            <a:p>
              <a:pPr algn="ctr"/>
              <a:r>
                <a:rPr lang="en-US" sz="1400" dirty="0" smtClean="0">
                  <a:solidFill>
                    <a:schemeClr val="bg1">
                      <a:lumMod val="65000"/>
                    </a:schemeClr>
                  </a:solidFill>
                </a:rPr>
                <a:t>Team Executives</a:t>
              </a:r>
            </a:p>
          </p:txBody>
        </p:sp>
      </p:grpSp>
      <p:graphicFrame>
        <p:nvGraphicFramePr>
          <p:cNvPr id="24" name="Table 23"/>
          <p:cNvGraphicFramePr>
            <a:graphicFrameLocks noGrp="1"/>
          </p:cNvGraphicFramePr>
          <p:nvPr>
            <p:extLst>
              <p:ext uri="{D42A27DB-BD31-4B8C-83A1-F6EECF244321}">
                <p14:modId xmlns:p14="http://schemas.microsoft.com/office/powerpoint/2010/main" val="195397966"/>
              </p:ext>
            </p:extLst>
          </p:nvPr>
        </p:nvGraphicFramePr>
        <p:xfrm>
          <a:off x="989015" y="1714026"/>
          <a:ext cx="3090911" cy="4267200"/>
        </p:xfrm>
        <a:graphic>
          <a:graphicData uri="http://schemas.openxmlformats.org/drawingml/2006/table">
            <a:tbl>
              <a:tblPr firstRow="1" bandRow="1">
                <a:tableStyleId>{5C22544A-7EE6-4342-B048-85BDC9FD1C3A}</a:tableStyleId>
              </a:tblPr>
              <a:tblGrid>
                <a:gridCol w="3090911"/>
              </a:tblGrid>
              <a:tr h="0">
                <a:tc>
                  <a:txBody>
                    <a:bodyPr/>
                    <a:lstStyle/>
                    <a:p>
                      <a:r>
                        <a:rPr lang="en-US" sz="1400" b="1" dirty="0" smtClean="0"/>
                        <a:t>Industry</a:t>
                      </a:r>
                      <a:r>
                        <a:rPr lang="en-US" sz="1400" b="1" baseline="0" dirty="0" smtClean="0"/>
                        <a:t> Experience of Our Team</a:t>
                      </a:r>
                      <a:endParaRPr lang="en-US" sz="1400" b="1" dirty="0"/>
                    </a:p>
                  </a:txBody>
                  <a:tcPr>
                    <a:lnR w="12700" cap="flat" cmpd="sng" algn="ctr">
                      <a:solidFill>
                        <a:srgbClr val="44ACB6"/>
                      </a:solidFill>
                      <a:prstDash val="sysDot"/>
                      <a:round/>
                      <a:headEnd type="none" w="med" len="med"/>
                      <a:tailEnd type="none" w="med" len="med"/>
                    </a:lnR>
                    <a:solidFill>
                      <a:srgbClr val="589ABC"/>
                    </a:solidFill>
                  </a:tcPr>
                </a:tc>
              </a:tr>
              <a:tr h="0">
                <a:tc>
                  <a:txBody>
                    <a:bodyPr/>
                    <a:lstStyle/>
                    <a:p>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FMCG</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Insurance</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Finance/Banking</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Retail</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Manufacturing</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Legal Institution</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Information Technology</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Telecom</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Oil</a:t>
                      </a:r>
                      <a:r>
                        <a:rPr lang="en-US" sz="1400" b="1" baseline="0" dirty="0" smtClean="0">
                          <a:solidFill>
                            <a:schemeClr val="accent1">
                              <a:lumMod val="50000"/>
                            </a:schemeClr>
                          </a:solidFill>
                        </a:rPr>
                        <a:t> &amp; Gas</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Management Consulting</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Sole</a:t>
                      </a:r>
                      <a:r>
                        <a:rPr lang="en-US" sz="1400" b="1" baseline="0" dirty="0" smtClean="0">
                          <a:solidFill>
                            <a:schemeClr val="accent1">
                              <a:lumMod val="50000"/>
                            </a:schemeClr>
                          </a:solidFill>
                        </a:rPr>
                        <a:t> Proprietorship </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r h="0">
                <a:tc>
                  <a:txBody>
                    <a:bodyPr/>
                    <a:lstStyle/>
                    <a:p>
                      <a:r>
                        <a:rPr lang="en-US" sz="1400" b="1" dirty="0" smtClean="0">
                          <a:solidFill>
                            <a:schemeClr val="accent1">
                              <a:lumMod val="50000"/>
                            </a:schemeClr>
                          </a:solidFill>
                        </a:rPr>
                        <a:t>Education</a:t>
                      </a:r>
                      <a:endParaRPr lang="en-US" sz="1400" b="1" dirty="0">
                        <a:solidFill>
                          <a:schemeClr val="accent1">
                            <a:lumMod val="50000"/>
                          </a:schemeClr>
                        </a:solidFill>
                      </a:endParaRPr>
                    </a:p>
                  </a:txBody>
                  <a:tcPr>
                    <a:lnR w="12700" cap="flat" cmpd="sng" algn="ctr">
                      <a:solidFill>
                        <a:srgbClr val="44ACB6"/>
                      </a:solidFill>
                      <a:prstDash val="sysDot"/>
                      <a:round/>
                      <a:headEnd type="none" w="med" len="med"/>
                      <a:tailEnd type="none" w="med" len="med"/>
                    </a:lnR>
                    <a:solidFill>
                      <a:schemeClr val="bg2">
                        <a:lumMod val="10000"/>
                        <a:lumOff val="90000"/>
                      </a:schemeClr>
                    </a:solidFill>
                  </a:tcPr>
                </a:tc>
              </a:tr>
            </a:tbl>
          </a:graphicData>
        </a:graphic>
      </p:graphicFrame>
      <p:cxnSp>
        <p:nvCxnSpPr>
          <p:cNvPr id="49" name="Straight Connector 48"/>
          <p:cNvCxnSpPr/>
          <p:nvPr/>
        </p:nvCxnSpPr>
        <p:spPr bwMode="auto">
          <a:xfrm flipV="1">
            <a:off x="4062735" y="3271417"/>
            <a:ext cx="1306821" cy="15296"/>
          </a:xfrm>
          <a:prstGeom prst="line">
            <a:avLst/>
          </a:prstGeom>
          <a:solidFill>
            <a:schemeClr val="bg1"/>
          </a:solidFill>
          <a:ln w="12700" cap="flat" cmpd="sng" algn="ctr">
            <a:solidFill>
              <a:srgbClr val="44ACB6"/>
            </a:solidFill>
            <a:prstDash val="sysDash"/>
            <a:round/>
            <a:headEnd type="none" w="med" len="med"/>
            <a:tailEnd type="none" w="med" len="med"/>
          </a:ln>
          <a:effectLst/>
        </p:spPr>
      </p:cxnSp>
      <p:graphicFrame>
        <p:nvGraphicFramePr>
          <p:cNvPr id="18" name="Table 17"/>
          <p:cNvGraphicFramePr>
            <a:graphicFrameLocks noGrp="1"/>
          </p:cNvGraphicFramePr>
          <p:nvPr>
            <p:extLst>
              <p:ext uri="{D42A27DB-BD31-4B8C-83A1-F6EECF244321}">
                <p14:modId xmlns:p14="http://schemas.microsoft.com/office/powerpoint/2010/main" val="3788800669"/>
              </p:ext>
            </p:extLst>
          </p:nvPr>
        </p:nvGraphicFramePr>
        <p:xfrm>
          <a:off x="3866607" y="5785"/>
          <a:ext cx="6021982" cy="1066800"/>
        </p:xfrm>
        <a:graphic>
          <a:graphicData uri="http://schemas.openxmlformats.org/drawingml/2006/table">
            <a:tbl>
              <a:tblPr firstRow="1" bandRow="1">
                <a:tableStyleId>{5C22544A-7EE6-4342-B048-85BDC9FD1C3A}</a:tableStyleId>
              </a:tblPr>
              <a:tblGrid>
                <a:gridCol w="6021982"/>
              </a:tblGrid>
              <a:tr h="568193">
                <a:tc>
                  <a:txBody>
                    <a:bodyPr/>
                    <a:lstStyle/>
                    <a:p>
                      <a:pPr algn="ctr"/>
                      <a:r>
                        <a:rPr lang="en-US" sz="3200" b="1" baseline="0" dirty="0" smtClean="0">
                          <a:solidFill>
                            <a:schemeClr val="accent1">
                              <a:lumMod val="50000"/>
                            </a:schemeClr>
                          </a:solidFill>
                          <a:latin typeface="Arial Black"/>
                          <a:cs typeface="Arial Black"/>
                        </a:rPr>
                        <a:t>TOM-RICHARDS CONSULTING</a:t>
                      </a:r>
                      <a:endParaRPr lang="en-US" sz="32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9ABC"/>
                    </a:solidFill>
                  </a:tcPr>
                </a:tc>
              </a:tr>
            </a:tbl>
          </a:graphicData>
        </a:graphic>
      </p:graphicFrame>
    </p:spTree>
    <p:extLst>
      <p:ext uri="{BB962C8B-B14F-4D97-AF65-F5344CB8AC3E}">
        <p14:creationId xmlns:p14="http://schemas.microsoft.com/office/powerpoint/2010/main" val="1466232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54585187"/>
              </p:ext>
            </p:extLst>
          </p:nvPr>
        </p:nvGraphicFramePr>
        <p:xfrm>
          <a:off x="0" y="0"/>
          <a:ext cx="4913309" cy="568193"/>
        </p:xfrm>
        <a:graphic>
          <a:graphicData uri="http://schemas.openxmlformats.org/drawingml/2006/table">
            <a:tbl>
              <a:tblPr firstRow="1" bandRow="1">
                <a:tableStyleId>{5C22544A-7EE6-4342-B048-85BDC9FD1C3A}</a:tableStyleId>
              </a:tblPr>
              <a:tblGrid>
                <a:gridCol w="4913309"/>
              </a:tblGrid>
              <a:tr h="568193">
                <a:tc>
                  <a:txBody>
                    <a:bodyPr/>
                    <a:lstStyle/>
                    <a:p>
                      <a:pPr algn="l"/>
                      <a:r>
                        <a:rPr lang="en-US" sz="2800" b="1" dirty="0" smtClean="0">
                          <a:solidFill>
                            <a:schemeClr val="accent1">
                              <a:lumMod val="50000"/>
                            </a:schemeClr>
                          </a:solidFill>
                          <a:latin typeface="Arial Black"/>
                          <a:cs typeface="Arial Black"/>
                        </a:rPr>
                        <a:t>Interim Placement</a:t>
                      </a:r>
                      <a:endParaRPr lang="en-US" sz="28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 name="Content Placeholder 2"/>
          <p:cNvSpPr txBox="1">
            <a:spLocks/>
          </p:cNvSpPr>
          <p:nvPr/>
        </p:nvSpPr>
        <p:spPr>
          <a:xfrm>
            <a:off x="188163" y="1326579"/>
            <a:ext cx="3402615" cy="4404807"/>
          </a:xfrm>
          <a:prstGeom prst="rect">
            <a:avLst/>
          </a:prstGeom>
        </p:spPr>
        <p:txBody>
          <a:bodyPr/>
          <a:lstStyle>
            <a:defPPr>
              <a:defRPr lang="en-US"/>
            </a:defPPr>
            <a:lvl1pPr marL="230188" marR="0" indent="-230188" algn="l" defTabSz="914400" eaLnBrk="1" latinLnBrk="0" hangingPunct="1">
              <a:lnSpc>
                <a:spcPct val="85000"/>
              </a:lnSpc>
              <a:spcBef>
                <a:spcPct val="25000"/>
              </a:spcBef>
              <a:spcAft>
                <a:spcPct val="25000"/>
              </a:spcAft>
              <a:buClr>
                <a:schemeClr val="tx1">
                  <a:lumMod val="65000"/>
                  <a:lumOff val="35000"/>
                </a:schemeClr>
              </a:buClr>
              <a:buSzTx/>
              <a:buFont typeface="Arial" pitchFamily="34" charset="0"/>
              <a:buChar char="•"/>
              <a:tabLst/>
              <a:defRPr kumimoji="0" sz="1800" b="0" i="0" u="none" strike="noStrike" cap="none" spc="0" normalizeH="0" baseline="0">
                <a:ln>
                  <a:noFill/>
                </a:ln>
                <a:solidFill>
                  <a:srgbClr val="000000"/>
                </a:solidFill>
                <a:effectLst/>
                <a:uLnTx/>
                <a:uFillTx/>
                <a:latin typeface="Arial Narrow" charset="0"/>
                <a:ea typeface="Geneva" charset="0"/>
                <a:cs typeface="Arial Narrow" charset="0"/>
              </a:defRPr>
            </a:lvl1pPr>
            <a:lvl2pPr marL="460375" marR="0" indent="-230188" algn="l" defTabSz="914400" eaLnBrk="1" latinLnBrk="0" hangingPunct="1">
              <a:lnSpc>
                <a:spcPct val="85000"/>
              </a:lnSpc>
              <a:spcBef>
                <a:spcPct val="25000"/>
              </a:spcBef>
              <a:spcAft>
                <a:spcPct val="25000"/>
              </a:spcAft>
              <a:buClr>
                <a:schemeClr val="tx1">
                  <a:lumMod val="65000"/>
                  <a:lumOff val="35000"/>
                </a:schemeClr>
              </a:buClr>
              <a:buSzPct val="100000"/>
              <a:buFont typeface="Arial" charset="0"/>
              <a:buChar char="-"/>
              <a:tabLst/>
              <a:defRPr kumimoji="0" sz="1500" b="0" i="0" u="none" strike="noStrike" cap="none" spc="0" normalizeH="0" baseline="0">
                <a:ln>
                  <a:noFill/>
                </a:ln>
                <a:solidFill>
                  <a:srgbClr val="000000"/>
                </a:solidFill>
                <a:effectLst/>
                <a:uLnTx/>
                <a:uFillTx/>
                <a:latin typeface="+mn-lt"/>
              </a:defRPr>
            </a:lvl2pPr>
            <a:lvl3pPr marL="742950" marR="0" indent="-285750" algn="l" defTabSz="914400" eaLnBrk="1" latinLnBrk="0" hangingPunct="1">
              <a:lnSpc>
                <a:spcPct val="85000"/>
              </a:lnSpc>
              <a:spcBef>
                <a:spcPct val="22000"/>
              </a:spcBef>
              <a:spcAft>
                <a:spcPct val="22000"/>
              </a:spcAft>
              <a:buClr>
                <a:schemeClr val="tx1">
                  <a:lumMod val="65000"/>
                  <a:lumOff val="35000"/>
                </a:schemeClr>
              </a:buClr>
              <a:buSzPct val="93000"/>
              <a:buFont typeface="Arial" charset="0"/>
              <a:buChar char="□"/>
              <a:tabLst/>
              <a:defRPr kumimoji="0" sz="1400" b="0" i="0" u="none" strike="noStrike" cap="none" spc="0" normalizeH="0" baseline="0">
                <a:ln>
                  <a:noFill/>
                </a:ln>
                <a:solidFill>
                  <a:srgbClr val="000000"/>
                </a:solidFill>
                <a:effectLst/>
                <a:uLnTx/>
                <a:uFillTx/>
                <a:latin typeface="+mn-lt"/>
              </a:defRPr>
            </a:lvl3pPr>
            <a:lvl4pPr marL="460375" marR="0" indent="-230188" algn="l" defTabSz="914400" eaLnBrk="1" latinLnBrk="0" hangingPunct="1">
              <a:lnSpc>
                <a:spcPct val="85000"/>
              </a:lnSpc>
              <a:spcBef>
                <a:spcPct val="22000"/>
              </a:spcBef>
              <a:spcAft>
                <a:spcPct val="22000"/>
              </a:spcAft>
              <a:buClr>
                <a:schemeClr val="tx1">
                  <a:lumMod val="65000"/>
                  <a:lumOff val="35000"/>
                </a:schemeClr>
              </a:buClr>
              <a:buSzPct val="100000"/>
              <a:buFont typeface="Wingdings" pitchFamily="2" charset="2"/>
              <a:buChar char="§"/>
              <a:tabLst/>
              <a:defRPr kumimoji="0" sz="1300" b="0" i="0" u="none" strike="noStrike" cap="none" spc="0" normalizeH="0" baseline="0">
                <a:ln>
                  <a:noFill/>
                </a:ln>
                <a:solidFill>
                  <a:srgbClr val="000000"/>
                </a:solidFill>
                <a:effectLst/>
                <a:uLnTx/>
                <a:uFillTx/>
                <a:latin typeface="+mn-lt"/>
              </a:defRPr>
            </a:lvl4pPr>
            <a:lvl5pPr marL="460375" marR="0" indent="-230188" algn="l" defTabSz="914400" eaLnBrk="1" latinLnBrk="0" hangingPunct="1">
              <a:lnSpc>
                <a:spcPct val="85000"/>
              </a:lnSpc>
              <a:spcBef>
                <a:spcPct val="22000"/>
              </a:spcBef>
              <a:spcAft>
                <a:spcPct val="22000"/>
              </a:spcAft>
              <a:buClr>
                <a:schemeClr val="tx1">
                  <a:lumMod val="65000"/>
                  <a:lumOff val="35000"/>
                </a:schemeClr>
              </a:buClr>
              <a:buSzPct val="95000"/>
              <a:buFont typeface="Courier New" pitchFamily="49" charset="0"/>
              <a:buChar char="o"/>
              <a:tabLst/>
              <a:defRPr sz="1000">
                <a:latin typeface="+mn-lt"/>
              </a:defRPr>
            </a:lvl5pPr>
            <a:lvl6pPr indent="-231775" fontAlgn="base">
              <a:lnSpc>
                <a:spcPct val="85000"/>
              </a:lnSpc>
              <a:spcBef>
                <a:spcPct val="22000"/>
              </a:spcBef>
              <a:spcAft>
                <a:spcPct val="22000"/>
              </a:spcAft>
              <a:buClr>
                <a:srgbClr val="F47920"/>
              </a:buClr>
              <a:buSzPct val="130000"/>
              <a:buChar char="-"/>
              <a:defRPr sz="1000">
                <a:latin typeface="+mn-lt"/>
              </a:defRPr>
            </a:lvl6pPr>
            <a:lvl7pPr indent="-231775" fontAlgn="base">
              <a:lnSpc>
                <a:spcPct val="85000"/>
              </a:lnSpc>
              <a:spcBef>
                <a:spcPct val="22000"/>
              </a:spcBef>
              <a:spcAft>
                <a:spcPct val="22000"/>
              </a:spcAft>
              <a:buClr>
                <a:srgbClr val="F47920"/>
              </a:buClr>
              <a:buSzPct val="130000"/>
              <a:buChar char="-"/>
              <a:defRPr sz="1000">
                <a:latin typeface="+mn-lt"/>
              </a:defRPr>
            </a:lvl7pPr>
            <a:lvl8pPr indent="-231775" fontAlgn="base">
              <a:lnSpc>
                <a:spcPct val="85000"/>
              </a:lnSpc>
              <a:spcBef>
                <a:spcPct val="22000"/>
              </a:spcBef>
              <a:spcAft>
                <a:spcPct val="22000"/>
              </a:spcAft>
              <a:buClr>
                <a:srgbClr val="F47920"/>
              </a:buClr>
              <a:buSzPct val="130000"/>
              <a:buChar char="-"/>
              <a:defRPr sz="1000">
                <a:latin typeface="+mn-lt"/>
              </a:defRPr>
            </a:lvl8pPr>
            <a:lvl9pPr indent="-231775" fontAlgn="base">
              <a:lnSpc>
                <a:spcPct val="85000"/>
              </a:lnSpc>
              <a:spcBef>
                <a:spcPct val="22000"/>
              </a:spcBef>
              <a:spcAft>
                <a:spcPct val="22000"/>
              </a:spcAft>
              <a:buClr>
                <a:srgbClr val="F47920"/>
              </a:buClr>
              <a:buSzPct val="130000"/>
              <a:buChar char="-"/>
              <a:defRPr sz="1000">
                <a:latin typeface="+mn-lt"/>
              </a:defRPr>
            </a:lvl9pPr>
          </a:lstStyle>
          <a:p>
            <a:pPr algn="just"/>
            <a:r>
              <a:rPr lang="en-US" sz="1600" b="1" dirty="0" smtClean="0">
                <a:solidFill>
                  <a:schemeClr val="tx1"/>
                </a:solidFill>
              </a:rPr>
              <a:t>Interim Professionals make a </a:t>
            </a:r>
            <a:r>
              <a:rPr lang="en-US" sz="1600" b="1" dirty="0">
                <a:solidFill>
                  <a:schemeClr val="tx1"/>
                </a:solidFill>
              </a:rPr>
              <a:t>long-term commitment to </a:t>
            </a:r>
            <a:r>
              <a:rPr lang="en-US" sz="1600" b="1" dirty="0" smtClean="0">
                <a:solidFill>
                  <a:schemeClr val="tx1"/>
                </a:solidFill>
              </a:rPr>
              <a:t>short/ mid/ long-</a:t>
            </a:r>
            <a:r>
              <a:rPr lang="en-US" sz="1600" b="1" dirty="0">
                <a:solidFill>
                  <a:schemeClr val="tx1"/>
                </a:solidFill>
              </a:rPr>
              <a:t>term assignments</a:t>
            </a:r>
            <a:r>
              <a:rPr lang="en-US" sz="1600" b="1" dirty="0" smtClean="0">
                <a:solidFill>
                  <a:schemeClr val="tx1"/>
                </a:solidFill>
              </a:rPr>
              <a:t>.</a:t>
            </a:r>
          </a:p>
          <a:p>
            <a:pPr algn="just"/>
            <a:r>
              <a:rPr lang="en-US" sz="1600" b="1" dirty="0" smtClean="0">
                <a:solidFill>
                  <a:schemeClr val="tx1"/>
                </a:solidFill>
              </a:rPr>
              <a:t>Our </a:t>
            </a:r>
            <a:r>
              <a:rPr lang="en-US" sz="1600" b="1" dirty="0">
                <a:solidFill>
                  <a:schemeClr val="tx1"/>
                </a:solidFill>
              </a:rPr>
              <a:t>seasoned </a:t>
            </a:r>
            <a:r>
              <a:rPr lang="en-US" sz="1600" b="1" dirty="0" smtClean="0">
                <a:solidFill>
                  <a:schemeClr val="tx1"/>
                </a:solidFill>
              </a:rPr>
              <a:t>pool </a:t>
            </a:r>
            <a:r>
              <a:rPr lang="en-US" sz="1600" b="1" dirty="0">
                <a:solidFill>
                  <a:schemeClr val="tx1"/>
                </a:solidFill>
              </a:rPr>
              <a:t>is committed to filling your leadership void with a specialized interim </a:t>
            </a:r>
            <a:r>
              <a:rPr lang="en-US" sz="1600" b="1" dirty="0" smtClean="0">
                <a:solidFill>
                  <a:schemeClr val="tx1"/>
                </a:solidFill>
              </a:rPr>
              <a:t>professional </a:t>
            </a:r>
            <a:r>
              <a:rPr lang="en-US" sz="1600" b="1" dirty="0">
                <a:solidFill>
                  <a:schemeClr val="tx1"/>
                </a:solidFill>
              </a:rPr>
              <a:t>who is compatible with your company</a:t>
            </a:r>
            <a:r>
              <a:rPr lang="en-US" altLang="ja-JP" sz="1600" b="1" dirty="0">
                <a:solidFill>
                  <a:schemeClr val="tx1"/>
                </a:solidFill>
              </a:rPr>
              <a:t>’</a:t>
            </a:r>
            <a:r>
              <a:rPr lang="en-US" sz="1600" b="1" dirty="0">
                <a:solidFill>
                  <a:schemeClr val="tx1"/>
                </a:solidFill>
              </a:rPr>
              <a:t>s culture.</a:t>
            </a:r>
          </a:p>
          <a:p>
            <a:pPr algn="just"/>
            <a:r>
              <a:rPr lang="en-US" sz="1600" b="1" dirty="0" smtClean="0">
                <a:solidFill>
                  <a:schemeClr val="tx1"/>
                </a:solidFill>
              </a:rPr>
              <a:t>TRC can provide you interim placement solutions for: </a:t>
            </a:r>
            <a:endParaRPr lang="en-US" sz="1600" b="1" dirty="0">
              <a:solidFill>
                <a:schemeClr val="tx1"/>
              </a:solidFill>
            </a:endParaRPr>
          </a:p>
          <a:p>
            <a:pPr lvl="1"/>
            <a:r>
              <a:rPr lang="en-US" sz="1400" b="1" dirty="0" smtClean="0">
                <a:solidFill>
                  <a:schemeClr val="tx1"/>
                </a:solidFill>
              </a:rPr>
              <a:t>Leadership levels</a:t>
            </a:r>
          </a:p>
          <a:p>
            <a:pPr lvl="1"/>
            <a:r>
              <a:rPr lang="en-US" sz="1400" b="1" dirty="0" smtClean="0">
                <a:solidFill>
                  <a:schemeClr val="tx1"/>
                </a:solidFill>
              </a:rPr>
              <a:t>Human Resources</a:t>
            </a:r>
            <a:br>
              <a:rPr lang="en-US" sz="1400" b="1" dirty="0" smtClean="0">
                <a:solidFill>
                  <a:schemeClr val="tx1"/>
                </a:solidFill>
              </a:rPr>
            </a:br>
            <a:r>
              <a:rPr lang="en-US" sz="1400" b="1" dirty="0" smtClean="0">
                <a:solidFill>
                  <a:schemeClr val="tx1"/>
                </a:solidFill>
              </a:rPr>
              <a:t>(front/ back office)</a:t>
            </a:r>
          </a:p>
          <a:p>
            <a:pPr lvl="1"/>
            <a:r>
              <a:rPr lang="en-US" sz="1400" b="1" dirty="0" smtClean="0">
                <a:solidFill>
                  <a:schemeClr val="tx1"/>
                </a:solidFill>
              </a:rPr>
              <a:t>Finance</a:t>
            </a:r>
          </a:p>
          <a:p>
            <a:pPr lvl="1"/>
            <a:r>
              <a:rPr lang="en-US" sz="1400" b="1" dirty="0" smtClean="0">
                <a:solidFill>
                  <a:schemeClr val="tx1"/>
                </a:solidFill>
              </a:rPr>
              <a:t>Sales &amp; Marketing </a:t>
            </a:r>
          </a:p>
          <a:p>
            <a:pPr lvl="1"/>
            <a:r>
              <a:rPr lang="en-US" sz="1400" b="1" dirty="0" smtClean="0">
                <a:solidFill>
                  <a:schemeClr val="tx1"/>
                </a:solidFill>
              </a:rPr>
              <a:t>Logistics &amp; WH </a:t>
            </a:r>
          </a:p>
          <a:p>
            <a:pPr lvl="1"/>
            <a:r>
              <a:rPr lang="en-US" sz="1400" b="1" dirty="0" smtClean="0">
                <a:solidFill>
                  <a:schemeClr val="tx1"/>
                </a:solidFill>
              </a:rPr>
              <a:t>Technical / Eng. services</a:t>
            </a:r>
            <a:br>
              <a:rPr lang="en-US" sz="1400" b="1" dirty="0" smtClean="0">
                <a:solidFill>
                  <a:schemeClr val="tx1"/>
                </a:solidFill>
              </a:rPr>
            </a:br>
            <a:endParaRPr lang="en-US" sz="1400" b="1" dirty="0" smtClean="0">
              <a:solidFill>
                <a:schemeClr val="tx1"/>
              </a:solidFill>
            </a:endParaRPr>
          </a:p>
        </p:txBody>
      </p:sp>
      <p:sp>
        <p:nvSpPr>
          <p:cNvPr id="22" name="Rectangle 21"/>
          <p:cNvSpPr>
            <a:spLocks noChangeArrowheads="1"/>
          </p:cNvSpPr>
          <p:nvPr/>
        </p:nvSpPr>
        <p:spPr bwMode="auto">
          <a:xfrm>
            <a:off x="5003812" y="1128713"/>
            <a:ext cx="481775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b="1" dirty="0" smtClean="0">
                <a:solidFill>
                  <a:schemeClr val="tx1">
                    <a:lumMod val="65000"/>
                    <a:lumOff val="35000"/>
                  </a:schemeClr>
                </a:solidFill>
                <a:latin typeface="Arial Narrow" charset="0"/>
              </a:rPr>
              <a:t>Our Interim Placement Solution covers:</a:t>
            </a:r>
            <a:endParaRPr lang="en-US" sz="2000" b="1" dirty="0">
              <a:solidFill>
                <a:schemeClr val="tx1">
                  <a:lumMod val="65000"/>
                  <a:lumOff val="35000"/>
                </a:schemeClr>
              </a:solidFill>
              <a:latin typeface="Arial Narrow" charset="0"/>
            </a:endParaRPr>
          </a:p>
        </p:txBody>
      </p:sp>
      <p:sp>
        <p:nvSpPr>
          <p:cNvPr id="23" name="Freeform 5"/>
          <p:cNvSpPr>
            <a:spLocks/>
          </p:cNvSpPr>
          <p:nvPr/>
        </p:nvSpPr>
        <p:spPr bwMode="auto">
          <a:xfrm rot="1259559">
            <a:off x="3787950" y="1353975"/>
            <a:ext cx="2354262" cy="4625975"/>
          </a:xfrm>
          <a:custGeom>
            <a:avLst/>
            <a:gdLst>
              <a:gd name="T0" fmla="*/ 2147483647 w 1812"/>
              <a:gd name="T1" fmla="*/ 0 h 3563"/>
              <a:gd name="T2" fmla="*/ 2147483647 w 1812"/>
              <a:gd name="T3" fmla="*/ 2147483647 h 3563"/>
              <a:gd name="T4" fmla="*/ 0 w 1812"/>
              <a:gd name="T5" fmla="*/ 2147483647 h 3563"/>
              <a:gd name="T6" fmla="*/ 2147483647 w 1812"/>
              <a:gd name="T7" fmla="*/ 2147483647 h 3563"/>
              <a:gd name="T8" fmla="*/ 2147483647 w 1812"/>
              <a:gd name="T9" fmla="*/ 2147483647 h 3563"/>
              <a:gd name="T10" fmla="*/ 2147483647 w 1812"/>
              <a:gd name="T11" fmla="*/ 2147483647 h 3563"/>
              <a:gd name="T12" fmla="*/ 2147483647 w 1812"/>
              <a:gd name="T13" fmla="*/ 2147483647 h 3563"/>
              <a:gd name="T14" fmla="*/ 2147483647 w 1812"/>
              <a:gd name="T15" fmla="*/ 2147483647 h 3563"/>
              <a:gd name="T16" fmla="*/ 2147483647 w 1812"/>
              <a:gd name="T17" fmla="*/ 2147483647 h 3563"/>
              <a:gd name="T18" fmla="*/ 2147483647 w 1812"/>
              <a:gd name="T19" fmla="*/ 2147483647 h 3563"/>
              <a:gd name="T20" fmla="*/ 2147483647 w 1812"/>
              <a:gd name="T21" fmla="*/ 2147483647 h 3563"/>
              <a:gd name="T22" fmla="*/ 2147483647 w 1812"/>
              <a:gd name="T23" fmla="*/ 2147483647 h 3563"/>
              <a:gd name="T24" fmla="*/ 2147483647 w 1812"/>
              <a:gd name="T25" fmla="*/ 2147483647 h 3563"/>
              <a:gd name="T26" fmla="*/ 2147483647 w 1812"/>
              <a:gd name="T27" fmla="*/ 2147483647 h 3563"/>
              <a:gd name="T28" fmla="*/ 2147483647 w 1812"/>
              <a:gd name="T29" fmla="*/ 2147483647 h 3563"/>
              <a:gd name="T30" fmla="*/ 2147483647 w 1812"/>
              <a:gd name="T31" fmla="*/ 2147483647 h 3563"/>
              <a:gd name="T32" fmla="*/ 2147483647 w 1812"/>
              <a:gd name="T33" fmla="*/ 2147483647 h 3563"/>
              <a:gd name="T34" fmla="*/ 2147483647 w 1812"/>
              <a:gd name="T35" fmla="*/ 2147483647 h 3563"/>
              <a:gd name="T36" fmla="*/ 2147483647 w 1812"/>
              <a:gd name="T37" fmla="*/ 2147483647 h 3563"/>
              <a:gd name="T38" fmla="*/ 2147483647 w 1812"/>
              <a:gd name="T39" fmla="*/ 2147483647 h 3563"/>
              <a:gd name="T40" fmla="*/ 2147483647 w 1812"/>
              <a:gd name="T41" fmla="*/ 2147483647 h 3563"/>
              <a:gd name="T42" fmla="*/ 2147483647 w 1812"/>
              <a:gd name="T43" fmla="*/ 2147483647 h 3563"/>
              <a:gd name="T44" fmla="*/ 2147483647 w 1812"/>
              <a:gd name="T45" fmla="*/ 2147483647 h 3563"/>
              <a:gd name="T46" fmla="*/ 2147483647 w 1812"/>
              <a:gd name="T47" fmla="*/ 2147483647 h 3563"/>
              <a:gd name="T48" fmla="*/ 2147483647 w 1812"/>
              <a:gd name="T49" fmla="*/ 2147483647 h 3563"/>
              <a:gd name="T50" fmla="*/ 2147483647 w 1812"/>
              <a:gd name="T51" fmla="*/ 2147483647 h 3563"/>
              <a:gd name="T52" fmla="*/ 2147483647 w 1812"/>
              <a:gd name="T53" fmla="*/ 2147483647 h 3563"/>
              <a:gd name="T54" fmla="*/ 2147483647 w 1812"/>
              <a:gd name="T55" fmla="*/ 2147483647 h 3563"/>
              <a:gd name="T56" fmla="*/ 2147483647 w 1812"/>
              <a:gd name="T57" fmla="*/ 2147483647 h 3563"/>
              <a:gd name="T58" fmla="*/ 2147483647 w 1812"/>
              <a:gd name="T59" fmla="*/ 2147483647 h 3563"/>
              <a:gd name="T60" fmla="*/ 2147483647 w 1812"/>
              <a:gd name="T61" fmla="*/ 2147483647 h 3563"/>
              <a:gd name="T62" fmla="*/ 2147483647 w 1812"/>
              <a:gd name="T63" fmla="*/ 0 h 3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2"/>
              <a:gd name="T97" fmla="*/ 0 h 3563"/>
              <a:gd name="T98" fmla="*/ 1812 w 1812"/>
              <a:gd name="T99" fmla="*/ 3563 h 3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2" h="3563">
                <a:moveTo>
                  <a:pt x="46" y="0"/>
                </a:moveTo>
                <a:lnTo>
                  <a:pt x="46" y="0"/>
                </a:lnTo>
                <a:lnTo>
                  <a:pt x="26" y="127"/>
                </a:lnTo>
                <a:lnTo>
                  <a:pt x="11" y="248"/>
                </a:lnTo>
                <a:lnTo>
                  <a:pt x="5" y="375"/>
                </a:lnTo>
                <a:lnTo>
                  <a:pt x="0" y="501"/>
                </a:lnTo>
                <a:lnTo>
                  <a:pt x="5" y="607"/>
                </a:lnTo>
                <a:lnTo>
                  <a:pt x="11" y="709"/>
                </a:lnTo>
                <a:lnTo>
                  <a:pt x="21" y="815"/>
                </a:lnTo>
                <a:lnTo>
                  <a:pt x="31" y="916"/>
                </a:lnTo>
                <a:lnTo>
                  <a:pt x="51" y="1022"/>
                </a:lnTo>
                <a:lnTo>
                  <a:pt x="71" y="1124"/>
                </a:lnTo>
                <a:lnTo>
                  <a:pt x="97" y="1230"/>
                </a:lnTo>
                <a:lnTo>
                  <a:pt x="122" y="1331"/>
                </a:lnTo>
                <a:lnTo>
                  <a:pt x="157" y="1432"/>
                </a:lnTo>
                <a:lnTo>
                  <a:pt x="193" y="1534"/>
                </a:lnTo>
                <a:lnTo>
                  <a:pt x="228" y="1635"/>
                </a:lnTo>
                <a:lnTo>
                  <a:pt x="274" y="1736"/>
                </a:lnTo>
                <a:lnTo>
                  <a:pt x="319" y="1837"/>
                </a:lnTo>
                <a:lnTo>
                  <a:pt x="370" y="1933"/>
                </a:lnTo>
                <a:lnTo>
                  <a:pt x="420" y="2034"/>
                </a:lnTo>
                <a:lnTo>
                  <a:pt x="476" y="2131"/>
                </a:lnTo>
                <a:lnTo>
                  <a:pt x="537" y="2227"/>
                </a:lnTo>
                <a:lnTo>
                  <a:pt x="598" y="2323"/>
                </a:lnTo>
                <a:lnTo>
                  <a:pt x="663" y="2419"/>
                </a:lnTo>
                <a:lnTo>
                  <a:pt x="734" y="2515"/>
                </a:lnTo>
                <a:lnTo>
                  <a:pt x="805" y="2606"/>
                </a:lnTo>
                <a:lnTo>
                  <a:pt x="881" y="2702"/>
                </a:lnTo>
                <a:lnTo>
                  <a:pt x="962" y="2794"/>
                </a:lnTo>
                <a:lnTo>
                  <a:pt x="1043" y="2885"/>
                </a:lnTo>
                <a:lnTo>
                  <a:pt x="1220" y="3062"/>
                </a:lnTo>
                <a:lnTo>
                  <a:pt x="1402" y="3234"/>
                </a:lnTo>
                <a:lnTo>
                  <a:pt x="1599" y="3401"/>
                </a:lnTo>
                <a:lnTo>
                  <a:pt x="1812" y="3563"/>
                </a:lnTo>
                <a:lnTo>
                  <a:pt x="1630" y="3406"/>
                </a:lnTo>
                <a:lnTo>
                  <a:pt x="1463" y="3244"/>
                </a:lnTo>
                <a:lnTo>
                  <a:pt x="1301" y="3072"/>
                </a:lnTo>
                <a:lnTo>
                  <a:pt x="1154" y="2900"/>
                </a:lnTo>
                <a:lnTo>
                  <a:pt x="1018" y="2728"/>
                </a:lnTo>
                <a:lnTo>
                  <a:pt x="886" y="2546"/>
                </a:lnTo>
                <a:lnTo>
                  <a:pt x="775" y="2363"/>
                </a:lnTo>
                <a:lnTo>
                  <a:pt x="668" y="2176"/>
                </a:lnTo>
                <a:lnTo>
                  <a:pt x="577" y="1989"/>
                </a:lnTo>
                <a:lnTo>
                  <a:pt x="496" y="1797"/>
                </a:lnTo>
                <a:lnTo>
                  <a:pt x="425" y="1604"/>
                </a:lnTo>
                <a:lnTo>
                  <a:pt x="395" y="1503"/>
                </a:lnTo>
                <a:lnTo>
                  <a:pt x="370" y="1407"/>
                </a:lnTo>
                <a:lnTo>
                  <a:pt x="345" y="1306"/>
                </a:lnTo>
                <a:lnTo>
                  <a:pt x="324" y="1210"/>
                </a:lnTo>
                <a:lnTo>
                  <a:pt x="304" y="1108"/>
                </a:lnTo>
                <a:lnTo>
                  <a:pt x="294" y="1007"/>
                </a:lnTo>
                <a:lnTo>
                  <a:pt x="279" y="906"/>
                </a:lnTo>
                <a:lnTo>
                  <a:pt x="274" y="810"/>
                </a:lnTo>
                <a:lnTo>
                  <a:pt x="269" y="709"/>
                </a:lnTo>
                <a:lnTo>
                  <a:pt x="264" y="607"/>
                </a:lnTo>
                <a:lnTo>
                  <a:pt x="269" y="491"/>
                </a:lnTo>
                <a:lnTo>
                  <a:pt x="274" y="375"/>
                </a:lnTo>
                <a:lnTo>
                  <a:pt x="284" y="263"/>
                </a:lnTo>
                <a:lnTo>
                  <a:pt x="299" y="147"/>
                </a:lnTo>
                <a:lnTo>
                  <a:pt x="46" y="0"/>
                </a:lnTo>
                <a:close/>
              </a:path>
            </a:pathLst>
          </a:custGeom>
          <a:gradFill flip="none" rotWithShape="1">
            <a:gsLst>
              <a:gs pos="100000">
                <a:srgbClr val="589ABC"/>
              </a:gs>
              <a:gs pos="4000">
                <a:schemeClr val="bg1"/>
              </a:gs>
            </a:gsLst>
            <a:lin ang="0" scaled="1"/>
            <a:tileRect/>
          </a:gradFill>
          <a:ln>
            <a:noFill/>
          </a:ln>
        </p:spPr>
        <p:txBody>
          <a:bodyPr/>
          <a:lstStyle/>
          <a:p>
            <a:endParaRPr lang="en-US"/>
          </a:p>
        </p:txBody>
      </p:sp>
      <p:sp>
        <p:nvSpPr>
          <p:cNvPr id="54" name="Rectangle 53"/>
          <p:cNvSpPr/>
          <p:nvPr/>
        </p:nvSpPr>
        <p:spPr bwMode="auto">
          <a:xfrm>
            <a:off x="5012482" y="4303198"/>
            <a:ext cx="3730627" cy="109537"/>
          </a:xfrm>
          <a:prstGeom prst="rect">
            <a:avLst/>
          </a:prstGeom>
          <a:gradFill>
            <a:gsLst>
              <a:gs pos="0">
                <a:schemeClr val="accent4">
                  <a:lumMod val="40000"/>
                  <a:lumOff val="60000"/>
                </a:schemeClr>
              </a:gs>
              <a:gs pos="100000">
                <a:schemeClr val="accent2">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5" name="Rectangle 8"/>
          <p:cNvSpPr>
            <a:spLocks noChangeArrowheads="1"/>
          </p:cNvSpPr>
          <p:nvPr/>
        </p:nvSpPr>
        <p:spPr bwMode="auto">
          <a:xfrm>
            <a:off x="5340481" y="3254860"/>
            <a:ext cx="4485122" cy="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smtClean="0">
                <a:solidFill>
                  <a:srgbClr val="589ABC"/>
                </a:solidFill>
              </a:rPr>
              <a:t>Interim Support Team Professionals</a:t>
            </a:r>
            <a:endParaRPr lang="en-US" dirty="0">
              <a:solidFill>
                <a:srgbClr val="589ABC"/>
              </a:solidFill>
            </a:endParaRPr>
          </a:p>
          <a:p>
            <a:pPr marL="0" lvl="1" algn="l">
              <a:spcBef>
                <a:spcPts val="200"/>
              </a:spcBef>
            </a:pPr>
            <a:r>
              <a:rPr lang="en-US" sz="1200" dirty="0" smtClean="0">
                <a:solidFill>
                  <a:srgbClr val="595959"/>
                </a:solidFill>
              </a:rPr>
              <a:t>Our solution to empower your HR (front/ back office units),</a:t>
            </a:r>
            <a:br>
              <a:rPr lang="en-US" sz="1200" dirty="0" smtClean="0">
                <a:solidFill>
                  <a:srgbClr val="595959"/>
                </a:solidFill>
              </a:rPr>
            </a:br>
            <a:r>
              <a:rPr lang="en-US" sz="1200" dirty="0" smtClean="0">
                <a:solidFill>
                  <a:srgbClr val="595959"/>
                </a:solidFill>
              </a:rPr>
              <a:t>Finance &amp; Technology (helpdesk) team to support your</a:t>
            </a:r>
            <a:br>
              <a:rPr lang="en-US" sz="1200" dirty="0" smtClean="0">
                <a:solidFill>
                  <a:srgbClr val="595959"/>
                </a:solidFill>
              </a:rPr>
            </a:br>
            <a:r>
              <a:rPr lang="en-US" sz="1200" dirty="0" smtClean="0">
                <a:solidFill>
                  <a:srgbClr val="595959"/>
                </a:solidFill>
              </a:rPr>
              <a:t>growing business needs.</a:t>
            </a:r>
            <a:endParaRPr lang="en-US" sz="1200" dirty="0">
              <a:solidFill>
                <a:srgbClr val="595959"/>
              </a:solidFill>
            </a:endParaRPr>
          </a:p>
        </p:txBody>
      </p:sp>
      <p:sp>
        <p:nvSpPr>
          <p:cNvPr id="56" name="Rectangle 55"/>
          <p:cNvSpPr/>
          <p:nvPr/>
        </p:nvSpPr>
        <p:spPr bwMode="auto">
          <a:xfrm>
            <a:off x="5012482" y="1738960"/>
            <a:ext cx="3730627" cy="107950"/>
          </a:xfrm>
          <a:prstGeom prst="rect">
            <a:avLst/>
          </a:prstGeom>
          <a:gradFill>
            <a:gsLst>
              <a:gs pos="0">
                <a:srgbClr val="A5CBDD"/>
              </a:gs>
              <a:gs pos="100000">
                <a:schemeClr val="accent3">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8" name="Rectangle 57"/>
          <p:cNvSpPr/>
          <p:nvPr/>
        </p:nvSpPr>
        <p:spPr bwMode="auto">
          <a:xfrm>
            <a:off x="5012482" y="3015118"/>
            <a:ext cx="3730627" cy="107950"/>
          </a:xfrm>
          <a:prstGeom prst="rect">
            <a:avLst/>
          </a:prstGeom>
          <a:gradFill>
            <a:gsLst>
              <a:gs pos="0">
                <a:schemeClr val="accent5">
                  <a:lumMod val="60000"/>
                  <a:lumOff val="40000"/>
                </a:schemeClr>
              </a:gs>
              <a:gs pos="100000">
                <a:schemeClr val="accent1">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25" name="Rectangle 8"/>
          <p:cNvSpPr>
            <a:spLocks noChangeArrowheads="1"/>
          </p:cNvSpPr>
          <p:nvPr/>
        </p:nvSpPr>
        <p:spPr bwMode="auto">
          <a:xfrm>
            <a:off x="5361577" y="1978994"/>
            <a:ext cx="4340551" cy="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smtClean="0">
                <a:solidFill>
                  <a:srgbClr val="589ABC"/>
                </a:solidFill>
              </a:rPr>
              <a:t>Interim Executive Placement</a:t>
            </a:r>
            <a:endParaRPr lang="en-US" dirty="0">
              <a:solidFill>
                <a:srgbClr val="589ABC"/>
              </a:solidFill>
            </a:endParaRPr>
          </a:p>
          <a:p>
            <a:pPr marL="0" lvl="1" algn="l">
              <a:spcBef>
                <a:spcPts val="200"/>
              </a:spcBef>
            </a:pPr>
            <a:r>
              <a:rPr lang="en-US" sz="1200" dirty="0" smtClean="0">
                <a:solidFill>
                  <a:srgbClr val="595959"/>
                </a:solidFill>
              </a:rPr>
              <a:t>Focused at </a:t>
            </a:r>
            <a:r>
              <a:rPr lang="en-US" sz="1200" dirty="0">
                <a:solidFill>
                  <a:srgbClr val="595959"/>
                </a:solidFill>
              </a:rPr>
              <a:t>filling your </a:t>
            </a:r>
            <a:r>
              <a:rPr lang="en-US" sz="1200" dirty="0" smtClean="0">
                <a:solidFill>
                  <a:srgbClr val="595959"/>
                </a:solidFill>
              </a:rPr>
              <a:t>leadership void </a:t>
            </a:r>
            <a:r>
              <a:rPr lang="en-US" sz="1200" dirty="0">
                <a:solidFill>
                  <a:srgbClr val="595959"/>
                </a:solidFill>
              </a:rPr>
              <a:t>with a </a:t>
            </a:r>
            <a:r>
              <a:rPr lang="en-US" sz="1200" dirty="0" smtClean="0">
                <a:solidFill>
                  <a:srgbClr val="595959"/>
                </a:solidFill>
              </a:rPr>
              <a:t>specialized</a:t>
            </a:r>
            <a:br>
              <a:rPr lang="en-US" sz="1200" dirty="0" smtClean="0">
                <a:solidFill>
                  <a:srgbClr val="595959"/>
                </a:solidFill>
              </a:rPr>
            </a:br>
            <a:r>
              <a:rPr lang="en-US" sz="1200" dirty="0" smtClean="0">
                <a:solidFill>
                  <a:srgbClr val="595959"/>
                </a:solidFill>
              </a:rPr>
              <a:t>interim </a:t>
            </a:r>
            <a:r>
              <a:rPr lang="en-US" sz="1200" dirty="0">
                <a:solidFill>
                  <a:srgbClr val="595959"/>
                </a:solidFill>
              </a:rPr>
              <a:t>executive who is </a:t>
            </a:r>
            <a:r>
              <a:rPr lang="en-US" sz="1200" dirty="0" smtClean="0">
                <a:solidFill>
                  <a:srgbClr val="595959"/>
                </a:solidFill>
              </a:rPr>
              <a:t>experienced in your operating</a:t>
            </a:r>
            <a:br>
              <a:rPr lang="en-US" sz="1200" dirty="0" smtClean="0">
                <a:solidFill>
                  <a:srgbClr val="595959"/>
                </a:solidFill>
              </a:rPr>
            </a:br>
            <a:r>
              <a:rPr lang="en-US" sz="1200" dirty="0" smtClean="0">
                <a:solidFill>
                  <a:srgbClr val="595959"/>
                </a:solidFill>
              </a:rPr>
              <a:t>industry &amp; compatible </a:t>
            </a:r>
            <a:r>
              <a:rPr lang="en-US" sz="1200" dirty="0">
                <a:solidFill>
                  <a:srgbClr val="595959"/>
                </a:solidFill>
              </a:rPr>
              <a:t>with </a:t>
            </a:r>
            <a:r>
              <a:rPr lang="en-US" sz="1200" dirty="0" smtClean="0">
                <a:solidFill>
                  <a:srgbClr val="595959"/>
                </a:solidFill>
              </a:rPr>
              <a:t>your company</a:t>
            </a:r>
            <a:r>
              <a:rPr lang="en-US" altLang="ja-JP" sz="1200" dirty="0" smtClean="0">
                <a:solidFill>
                  <a:srgbClr val="595959"/>
                </a:solidFill>
              </a:rPr>
              <a:t>’</a:t>
            </a:r>
            <a:r>
              <a:rPr lang="en-US" sz="1200" dirty="0" smtClean="0">
                <a:solidFill>
                  <a:srgbClr val="595959"/>
                </a:solidFill>
              </a:rPr>
              <a:t>s </a:t>
            </a:r>
            <a:r>
              <a:rPr lang="en-US" sz="1200" dirty="0">
                <a:solidFill>
                  <a:srgbClr val="595959"/>
                </a:solidFill>
              </a:rPr>
              <a:t>culture.</a:t>
            </a:r>
          </a:p>
        </p:txBody>
      </p:sp>
      <p:sp>
        <p:nvSpPr>
          <p:cNvPr id="26" name="Rectangle 8"/>
          <p:cNvSpPr>
            <a:spLocks noChangeArrowheads="1"/>
          </p:cNvSpPr>
          <p:nvPr/>
        </p:nvSpPr>
        <p:spPr bwMode="auto">
          <a:xfrm>
            <a:off x="5344273" y="4528588"/>
            <a:ext cx="45878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smtClean="0">
                <a:solidFill>
                  <a:srgbClr val="589ABC"/>
                </a:solidFill>
              </a:rPr>
              <a:t>DAM™ – Technology Team</a:t>
            </a:r>
            <a:r>
              <a:rPr lang="en-US" dirty="0" smtClean="0"/>
              <a:t/>
            </a:r>
            <a:br>
              <a:rPr lang="en-US" dirty="0" smtClean="0"/>
            </a:br>
            <a:r>
              <a:rPr lang="en-US" sz="1200" dirty="0" smtClean="0">
                <a:solidFill>
                  <a:srgbClr val="595959"/>
                </a:solidFill>
              </a:rPr>
              <a:t>Develop &amp; Move (DAM) – is our solution for your technology</a:t>
            </a:r>
            <a:br>
              <a:rPr lang="en-US" sz="1200" dirty="0" smtClean="0">
                <a:solidFill>
                  <a:srgbClr val="595959"/>
                </a:solidFill>
              </a:rPr>
            </a:br>
            <a:r>
              <a:rPr lang="en-US" sz="1200" dirty="0" smtClean="0">
                <a:solidFill>
                  <a:srgbClr val="595959"/>
                </a:solidFill>
              </a:rPr>
              <a:t>development projects where you need additional hands to</a:t>
            </a:r>
            <a:br>
              <a:rPr lang="en-US" sz="1200" dirty="0" smtClean="0">
                <a:solidFill>
                  <a:srgbClr val="595959"/>
                </a:solidFill>
              </a:rPr>
            </a:br>
            <a:r>
              <a:rPr lang="en-US" sz="1200" dirty="0" smtClean="0">
                <a:solidFill>
                  <a:srgbClr val="595959"/>
                </a:solidFill>
              </a:rPr>
              <a:t>help speed the development or even manage a project from</a:t>
            </a:r>
            <a:br>
              <a:rPr lang="en-US" sz="1200" dirty="0" smtClean="0">
                <a:solidFill>
                  <a:srgbClr val="595959"/>
                </a:solidFill>
              </a:rPr>
            </a:br>
            <a:r>
              <a:rPr lang="en-US" sz="1200" dirty="0" smtClean="0">
                <a:solidFill>
                  <a:srgbClr val="595959"/>
                </a:solidFill>
              </a:rPr>
              <a:t>start to the end.</a:t>
            </a:r>
            <a:endParaRPr lang="en-US" sz="1200" dirty="0">
              <a:solidFill>
                <a:srgbClr val="595959"/>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943667056"/>
              </p:ext>
            </p:extLst>
          </p:nvPr>
        </p:nvGraphicFramePr>
        <p:xfrm>
          <a:off x="3879670" y="5785"/>
          <a:ext cx="6052442" cy="1066800"/>
        </p:xfrm>
        <a:graphic>
          <a:graphicData uri="http://schemas.openxmlformats.org/drawingml/2006/table">
            <a:tbl>
              <a:tblPr firstRow="1" bandRow="1">
                <a:tableStyleId>{5C22544A-7EE6-4342-B048-85BDC9FD1C3A}</a:tableStyleId>
              </a:tblPr>
              <a:tblGrid>
                <a:gridCol w="6052442"/>
              </a:tblGrid>
              <a:tr h="568193">
                <a:tc>
                  <a:txBody>
                    <a:bodyPr/>
                    <a:lstStyle/>
                    <a:p>
                      <a:pPr algn="ctr"/>
                      <a:r>
                        <a:rPr lang="en-US" sz="3200" b="1" baseline="0" dirty="0" smtClean="0">
                          <a:solidFill>
                            <a:schemeClr val="accent1">
                              <a:lumMod val="50000"/>
                            </a:schemeClr>
                          </a:solidFill>
                          <a:latin typeface="Arial Black"/>
                          <a:cs typeface="Arial Black"/>
                        </a:rPr>
                        <a:t>TOM-RICHARDS CONSULTING</a:t>
                      </a:r>
                      <a:endParaRPr lang="en-US" sz="32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9ABC"/>
                    </a:solidFill>
                  </a:tcPr>
                </a:tc>
              </a:tr>
            </a:tbl>
          </a:graphicData>
        </a:graphic>
      </p:graphicFrame>
    </p:spTree>
    <p:extLst>
      <p:ext uri="{BB962C8B-B14F-4D97-AF65-F5344CB8AC3E}">
        <p14:creationId xmlns:p14="http://schemas.microsoft.com/office/powerpoint/2010/main" val="3790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1000"/>
                                        <p:tgtEl>
                                          <p:spTgt spid="23"/>
                                        </p:tgtEl>
                                      </p:cBhvr>
                                    </p:animEffect>
                                  </p:childTnLst>
                                </p:cTn>
                              </p:par>
                              <p:par>
                                <p:cTn id="15" presetID="42" presetClass="path" presetSubtype="0" accel="50000" decel="50000" fill="hold" grpId="1" nodeType="withEffect">
                                  <p:stCondLst>
                                    <p:cond delay="0"/>
                                  </p:stCondLst>
                                  <p:childTnLst>
                                    <p:animMotion origin="layout" path="M 4.44444E-6 -2.08189E-7 L -0.03559 -0.18922 " pathEditMode="relative" rAng="0" ptsTypes="AA">
                                      <p:cBhvr>
                                        <p:cTn id="16" dur="1000" spd="-100000" fill="hold"/>
                                        <p:tgtEl>
                                          <p:spTgt spid="23"/>
                                        </p:tgtEl>
                                        <p:attrNameLst>
                                          <p:attrName>ppt_x</p:attrName>
                                          <p:attrName>ppt_y</p:attrName>
                                        </p:attrNameLst>
                                      </p:cBhvr>
                                      <p:rCtr x="-178800" y="-946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animBg="1"/>
      <p:bldP spid="2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11476553"/>
              </p:ext>
            </p:extLst>
          </p:nvPr>
        </p:nvGraphicFramePr>
        <p:xfrm>
          <a:off x="0" y="509458"/>
          <a:ext cx="5329312" cy="594319"/>
        </p:xfrm>
        <a:graphic>
          <a:graphicData uri="http://schemas.openxmlformats.org/drawingml/2006/table">
            <a:tbl>
              <a:tblPr firstRow="1" bandRow="1">
                <a:tableStyleId>{5C22544A-7EE6-4342-B048-85BDC9FD1C3A}</a:tableStyleId>
              </a:tblPr>
              <a:tblGrid>
                <a:gridCol w="5329312"/>
              </a:tblGrid>
              <a:tr h="594319">
                <a:tc>
                  <a:txBody>
                    <a:bodyPr/>
                    <a:lstStyle/>
                    <a:p>
                      <a:pPr algn="l"/>
                      <a:r>
                        <a:rPr lang="en-US" sz="2800" b="1" dirty="0" smtClean="0">
                          <a:solidFill>
                            <a:schemeClr val="accent1">
                              <a:lumMod val="50000"/>
                            </a:schemeClr>
                          </a:solidFill>
                          <a:latin typeface="Arial Black"/>
                          <a:cs typeface="Arial Black"/>
                        </a:rPr>
                        <a:t>Organization Modeling</a:t>
                      </a:r>
                      <a:endParaRPr lang="en-US" sz="28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 name="Content Placeholder 2"/>
          <p:cNvSpPr txBox="1">
            <a:spLocks/>
          </p:cNvSpPr>
          <p:nvPr/>
        </p:nvSpPr>
        <p:spPr>
          <a:xfrm>
            <a:off x="188163" y="1901351"/>
            <a:ext cx="3402615" cy="4404807"/>
          </a:xfrm>
          <a:prstGeom prst="rect">
            <a:avLst/>
          </a:prstGeom>
        </p:spPr>
        <p:txBody>
          <a:bodyPr/>
          <a:lstStyle>
            <a:defPPr>
              <a:defRPr lang="en-US"/>
            </a:defPPr>
            <a:lvl1pPr marL="230188" marR="0" indent="-230188" algn="l" defTabSz="914400" eaLnBrk="1" latinLnBrk="0" hangingPunct="1">
              <a:lnSpc>
                <a:spcPct val="85000"/>
              </a:lnSpc>
              <a:spcBef>
                <a:spcPct val="25000"/>
              </a:spcBef>
              <a:spcAft>
                <a:spcPct val="25000"/>
              </a:spcAft>
              <a:buClr>
                <a:schemeClr val="tx1">
                  <a:lumMod val="65000"/>
                  <a:lumOff val="35000"/>
                </a:schemeClr>
              </a:buClr>
              <a:buSzTx/>
              <a:buFont typeface="Arial" pitchFamily="34" charset="0"/>
              <a:buChar char="•"/>
              <a:tabLst/>
              <a:defRPr kumimoji="0" sz="1800" b="0" i="0" u="none" strike="noStrike" cap="none" spc="0" normalizeH="0" baseline="0">
                <a:ln>
                  <a:noFill/>
                </a:ln>
                <a:solidFill>
                  <a:srgbClr val="000000"/>
                </a:solidFill>
                <a:effectLst/>
                <a:uLnTx/>
                <a:uFillTx/>
                <a:latin typeface="Arial Narrow" charset="0"/>
                <a:ea typeface="Geneva" charset="0"/>
                <a:cs typeface="Arial Narrow" charset="0"/>
              </a:defRPr>
            </a:lvl1pPr>
            <a:lvl2pPr marL="460375" marR="0" indent="-230188" algn="l" defTabSz="914400" eaLnBrk="1" latinLnBrk="0" hangingPunct="1">
              <a:lnSpc>
                <a:spcPct val="85000"/>
              </a:lnSpc>
              <a:spcBef>
                <a:spcPct val="25000"/>
              </a:spcBef>
              <a:spcAft>
                <a:spcPct val="25000"/>
              </a:spcAft>
              <a:buClr>
                <a:schemeClr val="tx1">
                  <a:lumMod val="65000"/>
                  <a:lumOff val="35000"/>
                </a:schemeClr>
              </a:buClr>
              <a:buSzPct val="100000"/>
              <a:buFont typeface="Arial" charset="0"/>
              <a:buChar char="-"/>
              <a:tabLst/>
              <a:defRPr kumimoji="0" sz="1500" b="0" i="0" u="none" strike="noStrike" cap="none" spc="0" normalizeH="0" baseline="0">
                <a:ln>
                  <a:noFill/>
                </a:ln>
                <a:solidFill>
                  <a:srgbClr val="000000"/>
                </a:solidFill>
                <a:effectLst/>
                <a:uLnTx/>
                <a:uFillTx/>
                <a:latin typeface="+mn-lt"/>
              </a:defRPr>
            </a:lvl2pPr>
            <a:lvl3pPr marL="742950" marR="0" indent="-285750" algn="l" defTabSz="914400" eaLnBrk="1" latinLnBrk="0" hangingPunct="1">
              <a:lnSpc>
                <a:spcPct val="85000"/>
              </a:lnSpc>
              <a:spcBef>
                <a:spcPct val="22000"/>
              </a:spcBef>
              <a:spcAft>
                <a:spcPct val="22000"/>
              </a:spcAft>
              <a:buClr>
                <a:schemeClr val="tx1">
                  <a:lumMod val="65000"/>
                  <a:lumOff val="35000"/>
                </a:schemeClr>
              </a:buClr>
              <a:buSzPct val="93000"/>
              <a:buFont typeface="Arial" charset="0"/>
              <a:buChar char="□"/>
              <a:tabLst/>
              <a:defRPr kumimoji="0" sz="1400" b="0" i="0" u="none" strike="noStrike" cap="none" spc="0" normalizeH="0" baseline="0">
                <a:ln>
                  <a:noFill/>
                </a:ln>
                <a:solidFill>
                  <a:srgbClr val="000000"/>
                </a:solidFill>
                <a:effectLst/>
                <a:uLnTx/>
                <a:uFillTx/>
                <a:latin typeface="+mn-lt"/>
              </a:defRPr>
            </a:lvl3pPr>
            <a:lvl4pPr marL="460375" marR="0" indent="-230188" algn="l" defTabSz="914400" eaLnBrk="1" latinLnBrk="0" hangingPunct="1">
              <a:lnSpc>
                <a:spcPct val="85000"/>
              </a:lnSpc>
              <a:spcBef>
                <a:spcPct val="22000"/>
              </a:spcBef>
              <a:spcAft>
                <a:spcPct val="22000"/>
              </a:spcAft>
              <a:buClr>
                <a:schemeClr val="tx1">
                  <a:lumMod val="65000"/>
                  <a:lumOff val="35000"/>
                </a:schemeClr>
              </a:buClr>
              <a:buSzPct val="100000"/>
              <a:buFont typeface="Wingdings" pitchFamily="2" charset="2"/>
              <a:buChar char="§"/>
              <a:tabLst/>
              <a:defRPr kumimoji="0" sz="1300" b="0" i="0" u="none" strike="noStrike" cap="none" spc="0" normalizeH="0" baseline="0">
                <a:ln>
                  <a:noFill/>
                </a:ln>
                <a:solidFill>
                  <a:srgbClr val="000000"/>
                </a:solidFill>
                <a:effectLst/>
                <a:uLnTx/>
                <a:uFillTx/>
                <a:latin typeface="+mn-lt"/>
              </a:defRPr>
            </a:lvl4pPr>
            <a:lvl5pPr marL="460375" marR="0" indent="-230188" algn="l" defTabSz="914400" eaLnBrk="1" latinLnBrk="0" hangingPunct="1">
              <a:lnSpc>
                <a:spcPct val="85000"/>
              </a:lnSpc>
              <a:spcBef>
                <a:spcPct val="22000"/>
              </a:spcBef>
              <a:spcAft>
                <a:spcPct val="22000"/>
              </a:spcAft>
              <a:buClr>
                <a:schemeClr val="tx1">
                  <a:lumMod val="65000"/>
                  <a:lumOff val="35000"/>
                </a:schemeClr>
              </a:buClr>
              <a:buSzPct val="95000"/>
              <a:buFont typeface="Courier New" pitchFamily="49" charset="0"/>
              <a:buChar char="o"/>
              <a:tabLst/>
              <a:defRPr sz="1000">
                <a:latin typeface="+mn-lt"/>
              </a:defRPr>
            </a:lvl5pPr>
            <a:lvl6pPr indent="-231775" fontAlgn="base">
              <a:lnSpc>
                <a:spcPct val="85000"/>
              </a:lnSpc>
              <a:spcBef>
                <a:spcPct val="22000"/>
              </a:spcBef>
              <a:spcAft>
                <a:spcPct val="22000"/>
              </a:spcAft>
              <a:buClr>
                <a:srgbClr val="F47920"/>
              </a:buClr>
              <a:buSzPct val="130000"/>
              <a:buChar char="-"/>
              <a:defRPr sz="1000">
                <a:latin typeface="+mn-lt"/>
              </a:defRPr>
            </a:lvl6pPr>
            <a:lvl7pPr indent="-231775" fontAlgn="base">
              <a:lnSpc>
                <a:spcPct val="85000"/>
              </a:lnSpc>
              <a:spcBef>
                <a:spcPct val="22000"/>
              </a:spcBef>
              <a:spcAft>
                <a:spcPct val="22000"/>
              </a:spcAft>
              <a:buClr>
                <a:srgbClr val="F47920"/>
              </a:buClr>
              <a:buSzPct val="130000"/>
              <a:buChar char="-"/>
              <a:defRPr sz="1000">
                <a:latin typeface="+mn-lt"/>
              </a:defRPr>
            </a:lvl7pPr>
            <a:lvl8pPr indent="-231775" fontAlgn="base">
              <a:lnSpc>
                <a:spcPct val="85000"/>
              </a:lnSpc>
              <a:spcBef>
                <a:spcPct val="22000"/>
              </a:spcBef>
              <a:spcAft>
                <a:spcPct val="22000"/>
              </a:spcAft>
              <a:buClr>
                <a:srgbClr val="F47920"/>
              </a:buClr>
              <a:buSzPct val="130000"/>
              <a:buChar char="-"/>
              <a:defRPr sz="1000">
                <a:latin typeface="+mn-lt"/>
              </a:defRPr>
            </a:lvl8pPr>
            <a:lvl9pPr indent="-231775" fontAlgn="base">
              <a:lnSpc>
                <a:spcPct val="85000"/>
              </a:lnSpc>
              <a:spcBef>
                <a:spcPct val="22000"/>
              </a:spcBef>
              <a:spcAft>
                <a:spcPct val="22000"/>
              </a:spcAft>
              <a:buClr>
                <a:srgbClr val="F47920"/>
              </a:buClr>
              <a:buSzPct val="130000"/>
              <a:buChar char="-"/>
              <a:defRPr sz="1000">
                <a:latin typeface="+mn-lt"/>
              </a:defRPr>
            </a:lvl9pPr>
          </a:lstStyle>
          <a:p>
            <a:pPr algn="just"/>
            <a:r>
              <a:rPr lang="en-US" sz="1600" b="1" dirty="0" smtClean="0"/>
              <a:t>TRC helps clients select the right organization model for their business.  </a:t>
            </a:r>
            <a:endParaRPr lang="en-US" sz="1600" b="1" dirty="0"/>
          </a:p>
          <a:p>
            <a:pPr algn="just">
              <a:spcBef>
                <a:spcPts val="1800"/>
              </a:spcBef>
            </a:pPr>
            <a:r>
              <a:rPr lang="en-US" sz="1600" b="1" dirty="0" smtClean="0"/>
              <a:t>We understand the shift in the market environment and can help the organizations make the desired transition with the right model and the plan.</a:t>
            </a:r>
            <a:endParaRPr lang="en-US" sz="1600" b="1" dirty="0"/>
          </a:p>
          <a:p>
            <a:pPr algn="just">
              <a:spcBef>
                <a:spcPts val="1800"/>
              </a:spcBef>
            </a:pPr>
            <a:r>
              <a:rPr lang="en-US" sz="1600" b="1" dirty="0" smtClean="0"/>
              <a:t>Our empanelled consultants are scholars and doctorate holders in Human Resource and Behavior management and reputed industry executives.</a:t>
            </a:r>
            <a:endParaRPr lang="en-US" sz="1600" b="1" dirty="0"/>
          </a:p>
        </p:txBody>
      </p:sp>
      <p:sp>
        <p:nvSpPr>
          <p:cNvPr id="22" name="Rectangle 21"/>
          <p:cNvSpPr>
            <a:spLocks noChangeArrowheads="1"/>
          </p:cNvSpPr>
          <p:nvPr/>
        </p:nvSpPr>
        <p:spPr bwMode="auto">
          <a:xfrm>
            <a:off x="5165192" y="1128713"/>
            <a:ext cx="4280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dirty="0" smtClean="0">
                <a:solidFill>
                  <a:schemeClr val="tx1">
                    <a:lumMod val="65000"/>
                    <a:lumOff val="35000"/>
                  </a:schemeClr>
                </a:solidFill>
                <a:latin typeface="Arial Narrow" charset="0"/>
              </a:rPr>
              <a:t>Organization Modeling: Our Approach</a:t>
            </a:r>
            <a:endParaRPr lang="en-US" sz="2000" dirty="0">
              <a:solidFill>
                <a:schemeClr val="tx1">
                  <a:lumMod val="65000"/>
                  <a:lumOff val="35000"/>
                </a:schemeClr>
              </a:solidFill>
              <a:latin typeface="Arial Narrow" charset="0"/>
            </a:endParaRPr>
          </a:p>
        </p:txBody>
      </p:sp>
      <p:sp>
        <p:nvSpPr>
          <p:cNvPr id="23" name="Freeform 5"/>
          <p:cNvSpPr>
            <a:spLocks/>
          </p:cNvSpPr>
          <p:nvPr/>
        </p:nvSpPr>
        <p:spPr bwMode="auto">
          <a:xfrm rot="1259559">
            <a:off x="3787950" y="1353975"/>
            <a:ext cx="2354262" cy="4625975"/>
          </a:xfrm>
          <a:custGeom>
            <a:avLst/>
            <a:gdLst>
              <a:gd name="T0" fmla="*/ 2147483647 w 1812"/>
              <a:gd name="T1" fmla="*/ 0 h 3563"/>
              <a:gd name="T2" fmla="*/ 2147483647 w 1812"/>
              <a:gd name="T3" fmla="*/ 2147483647 h 3563"/>
              <a:gd name="T4" fmla="*/ 0 w 1812"/>
              <a:gd name="T5" fmla="*/ 2147483647 h 3563"/>
              <a:gd name="T6" fmla="*/ 2147483647 w 1812"/>
              <a:gd name="T7" fmla="*/ 2147483647 h 3563"/>
              <a:gd name="T8" fmla="*/ 2147483647 w 1812"/>
              <a:gd name="T9" fmla="*/ 2147483647 h 3563"/>
              <a:gd name="T10" fmla="*/ 2147483647 w 1812"/>
              <a:gd name="T11" fmla="*/ 2147483647 h 3563"/>
              <a:gd name="T12" fmla="*/ 2147483647 w 1812"/>
              <a:gd name="T13" fmla="*/ 2147483647 h 3563"/>
              <a:gd name="T14" fmla="*/ 2147483647 w 1812"/>
              <a:gd name="T15" fmla="*/ 2147483647 h 3563"/>
              <a:gd name="T16" fmla="*/ 2147483647 w 1812"/>
              <a:gd name="T17" fmla="*/ 2147483647 h 3563"/>
              <a:gd name="T18" fmla="*/ 2147483647 w 1812"/>
              <a:gd name="T19" fmla="*/ 2147483647 h 3563"/>
              <a:gd name="T20" fmla="*/ 2147483647 w 1812"/>
              <a:gd name="T21" fmla="*/ 2147483647 h 3563"/>
              <a:gd name="T22" fmla="*/ 2147483647 w 1812"/>
              <a:gd name="T23" fmla="*/ 2147483647 h 3563"/>
              <a:gd name="T24" fmla="*/ 2147483647 w 1812"/>
              <a:gd name="T25" fmla="*/ 2147483647 h 3563"/>
              <a:gd name="T26" fmla="*/ 2147483647 w 1812"/>
              <a:gd name="T27" fmla="*/ 2147483647 h 3563"/>
              <a:gd name="T28" fmla="*/ 2147483647 w 1812"/>
              <a:gd name="T29" fmla="*/ 2147483647 h 3563"/>
              <a:gd name="T30" fmla="*/ 2147483647 w 1812"/>
              <a:gd name="T31" fmla="*/ 2147483647 h 3563"/>
              <a:gd name="T32" fmla="*/ 2147483647 w 1812"/>
              <a:gd name="T33" fmla="*/ 2147483647 h 3563"/>
              <a:gd name="T34" fmla="*/ 2147483647 w 1812"/>
              <a:gd name="T35" fmla="*/ 2147483647 h 3563"/>
              <a:gd name="T36" fmla="*/ 2147483647 w 1812"/>
              <a:gd name="T37" fmla="*/ 2147483647 h 3563"/>
              <a:gd name="T38" fmla="*/ 2147483647 w 1812"/>
              <a:gd name="T39" fmla="*/ 2147483647 h 3563"/>
              <a:gd name="T40" fmla="*/ 2147483647 w 1812"/>
              <a:gd name="T41" fmla="*/ 2147483647 h 3563"/>
              <a:gd name="T42" fmla="*/ 2147483647 w 1812"/>
              <a:gd name="T43" fmla="*/ 2147483647 h 3563"/>
              <a:gd name="T44" fmla="*/ 2147483647 w 1812"/>
              <a:gd name="T45" fmla="*/ 2147483647 h 3563"/>
              <a:gd name="T46" fmla="*/ 2147483647 w 1812"/>
              <a:gd name="T47" fmla="*/ 2147483647 h 3563"/>
              <a:gd name="T48" fmla="*/ 2147483647 w 1812"/>
              <a:gd name="T49" fmla="*/ 2147483647 h 3563"/>
              <a:gd name="T50" fmla="*/ 2147483647 w 1812"/>
              <a:gd name="T51" fmla="*/ 2147483647 h 3563"/>
              <a:gd name="T52" fmla="*/ 2147483647 w 1812"/>
              <a:gd name="T53" fmla="*/ 2147483647 h 3563"/>
              <a:gd name="T54" fmla="*/ 2147483647 w 1812"/>
              <a:gd name="T55" fmla="*/ 2147483647 h 3563"/>
              <a:gd name="T56" fmla="*/ 2147483647 w 1812"/>
              <a:gd name="T57" fmla="*/ 2147483647 h 3563"/>
              <a:gd name="T58" fmla="*/ 2147483647 w 1812"/>
              <a:gd name="T59" fmla="*/ 2147483647 h 3563"/>
              <a:gd name="T60" fmla="*/ 2147483647 w 1812"/>
              <a:gd name="T61" fmla="*/ 2147483647 h 3563"/>
              <a:gd name="T62" fmla="*/ 2147483647 w 1812"/>
              <a:gd name="T63" fmla="*/ 0 h 3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2"/>
              <a:gd name="T97" fmla="*/ 0 h 3563"/>
              <a:gd name="T98" fmla="*/ 1812 w 1812"/>
              <a:gd name="T99" fmla="*/ 3563 h 3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2" h="3563">
                <a:moveTo>
                  <a:pt x="46" y="0"/>
                </a:moveTo>
                <a:lnTo>
                  <a:pt x="46" y="0"/>
                </a:lnTo>
                <a:lnTo>
                  <a:pt x="26" y="127"/>
                </a:lnTo>
                <a:lnTo>
                  <a:pt x="11" y="248"/>
                </a:lnTo>
                <a:lnTo>
                  <a:pt x="5" y="375"/>
                </a:lnTo>
                <a:lnTo>
                  <a:pt x="0" y="501"/>
                </a:lnTo>
                <a:lnTo>
                  <a:pt x="5" y="607"/>
                </a:lnTo>
                <a:lnTo>
                  <a:pt x="11" y="709"/>
                </a:lnTo>
                <a:lnTo>
                  <a:pt x="21" y="815"/>
                </a:lnTo>
                <a:lnTo>
                  <a:pt x="31" y="916"/>
                </a:lnTo>
                <a:lnTo>
                  <a:pt x="51" y="1022"/>
                </a:lnTo>
                <a:lnTo>
                  <a:pt x="71" y="1124"/>
                </a:lnTo>
                <a:lnTo>
                  <a:pt x="97" y="1230"/>
                </a:lnTo>
                <a:lnTo>
                  <a:pt x="122" y="1331"/>
                </a:lnTo>
                <a:lnTo>
                  <a:pt x="157" y="1432"/>
                </a:lnTo>
                <a:lnTo>
                  <a:pt x="193" y="1534"/>
                </a:lnTo>
                <a:lnTo>
                  <a:pt x="228" y="1635"/>
                </a:lnTo>
                <a:lnTo>
                  <a:pt x="274" y="1736"/>
                </a:lnTo>
                <a:lnTo>
                  <a:pt x="319" y="1837"/>
                </a:lnTo>
                <a:lnTo>
                  <a:pt x="370" y="1933"/>
                </a:lnTo>
                <a:lnTo>
                  <a:pt x="420" y="2034"/>
                </a:lnTo>
                <a:lnTo>
                  <a:pt x="476" y="2131"/>
                </a:lnTo>
                <a:lnTo>
                  <a:pt x="537" y="2227"/>
                </a:lnTo>
                <a:lnTo>
                  <a:pt x="598" y="2323"/>
                </a:lnTo>
                <a:lnTo>
                  <a:pt x="663" y="2419"/>
                </a:lnTo>
                <a:lnTo>
                  <a:pt x="734" y="2515"/>
                </a:lnTo>
                <a:lnTo>
                  <a:pt x="805" y="2606"/>
                </a:lnTo>
                <a:lnTo>
                  <a:pt x="881" y="2702"/>
                </a:lnTo>
                <a:lnTo>
                  <a:pt x="962" y="2794"/>
                </a:lnTo>
                <a:lnTo>
                  <a:pt x="1043" y="2885"/>
                </a:lnTo>
                <a:lnTo>
                  <a:pt x="1220" y="3062"/>
                </a:lnTo>
                <a:lnTo>
                  <a:pt x="1402" y="3234"/>
                </a:lnTo>
                <a:lnTo>
                  <a:pt x="1599" y="3401"/>
                </a:lnTo>
                <a:lnTo>
                  <a:pt x="1812" y="3563"/>
                </a:lnTo>
                <a:lnTo>
                  <a:pt x="1630" y="3406"/>
                </a:lnTo>
                <a:lnTo>
                  <a:pt x="1463" y="3244"/>
                </a:lnTo>
                <a:lnTo>
                  <a:pt x="1301" y="3072"/>
                </a:lnTo>
                <a:lnTo>
                  <a:pt x="1154" y="2900"/>
                </a:lnTo>
                <a:lnTo>
                  <a:pt x="1018" y="2728"/>
                </a:lnTo>
                <a:lnTo>
                  <a:pt x="886" y="2546"/>
                </a:lnTo>
                <a:lnTo>
                  <a:pt x="775" y="2363"/>
                </a:lnTo>
                <a:lnTo>
                  <a:pt x="668" y="2176"/>
                </a:lnTo>
                <a:lnTo>
                  <a:pt x="577" y="1989"/>
                </a:lnTo>
                <a:lnTo>
                  <a:pt x="496" y="1797"/>
                </a:lnTo>
                <a:lnTo>
                  <a:pt x="425" y="1604"/>
                </a:lnTo>
                <a:lnTo>
                  <a:pt x="395" y="1503"/>
                </a:lnTo>
                <a:lnTo>
                  <a:pt x="370" y="1407"/>
                </a:lnTo>
                <a:lnTo>
                  <a:pt x="345" y="1306"/>
                </a:lnTo>
                <a:lnTo>
                  <a:pt x="324" y="1210"/>
                </a:lnTo>
                <a:lnTo>
                  <a:pt x="304" y="1108"/>
                </a:lnTo>
                <a:lnTo>
                  <a:pt x="294" y="1007"/>
                </a:lnTo>
                <a:lnTo>
                  <a:pt x="279" y="906"/>
                </a:lnTo>
                <a:lnTo>
                  <a:pt x="274" y="810"/>
                </a:lnTo>
                <a:lnTo>
                  <a:pt x="269" y="709"/>
                </a:lnTo>
                <a:lnTo>
                  <a:pt x="264" y="607"/>
                </a:lnTo>
                <a:lnTo>
                  <a:pt x="269" y="491"/>
                </a:lnTo>
                <a:lnTo>
                  <a:pt x="274" y="375"/>
                </a:lnTo>
                <a:lnTo>
                  <a:pt x="284" y="263"/>
                </a:lnTo>
                <a:lnTo>
                  <a:pt x="299" y="147"/>
                </a:lnTo>
                <a:lnTo>
                  <a:pt x="46" y="0"/>
                </a:lnTo>
                <a:close/>
              </a:path>
            </a:pathLst>
          </a:custGeom>
          <a:gradFill flip="none" rotWithShape="1">
            <a:gsLst>
              <a:gs pos="100000">
                <a:srgbClr val="589ABC"/>
              </a:gs>
              <a:gs pos="4000">
                <a:schemeClr val="bg1"/>
              </a:gs>
            </a:gsLst>
            <a:lin ang="0" scaled="1"/>
            <a:tileRect/>
          </a:gradFill>
          <a:ln>
            <a:noFill/>
          </a:ln>
        </p:spPr>
        <p:txBody>
          <a:bodyPr/>
          <a:lstStyle/>
          <a:p>
            <a:endParaRPr lang="en-US"/>
          </a:p>
        </p:txBody>
      </p:sp>
      <p:sp>
        <p:nvSpPr>
          <p:cNvPr id="56" name="Rectangle 55"/>
          <p:cNvSpPr/>
          <p:nvPr/>
        </p:nvSpPr>
        <p:spPr bwMode="auto">
          <a:xfrm>
            <a:off x="5103194" y="1738960"/>
            <a:ext cx="3730627" cy="107950"/>
          </a:xfrm>
          <a:prstGeom prst="rect">
            <a:avLst/>
          </a:prstGeom>
          <a:gradFill>
            <a:gsLst>
              <a:gs pos="0">
                <a:srgbClr val="A5CBDD"/>
              </a:gs>
              <a:gs pos="100000">
                <a:schemeClr val="accent3">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29" name="Rectangle 28"/>
          <p:cNvSpPr/>
          <p:nvPr/>
        </p:nvSpPr>
        <p:spPr bwMode="auto">
          <a:xfrm>
            <a:off x="5103194" y="3301288"/>
            <a:ext cx="3730627" cy="109537"/>
          </a:xfrm>
          <a:prstGeom prst="rect">
            <a:avLst/>
          </a:prstGeom>
          <a:gradFill>
            <a:gsLst>
              <a:gs pos="0">
                <a:schemeClr val="accent4">
                  <a:lumMod val="40000"/>
                  <a:lumOff val="60000"/>
                </a:schemeClr>
              </a:gs>
              <a:gs pos="100000">
                <a:schemeClr val="accent2">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30" name="Rectangle 8"/>
          <p:cNvSpPr>
            <a:spLocks noChangeArrowheads="1"/>
          </p:cNvSpPr>
          <p:nvPr/>
        </p:nvSpPr>
        <p:spPr bwMode="auto">
          <a:xfrm>
            <a:off x="5283786" y="3475850"/>
            <a:ext cx="4563043"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smtClean="0">
                <a:solidFill>
                  <a:srgbClr val="589ABC"/>
                </a:solidFill>
              </a:rPr>
              <a:t>Internal Environment</a:t>
            </a:r>
            <a:endParaRPr lang="en-US" dirty="0">
              <a:solidFill>
                <a:srgbClr val="589ABC"/>
              </a:solidFill>
            </a:endParaRPr>
          </a:p>
          <a:p>
            <a:pPr marL="0" lvl="1" algn="l">
              <a:spcBef>
                <a:spcPts val="200"/>
              </a:spcBef>
            </a:pPr>
            <a:r>
              <a:rPr lang="en-US" sz="1200" dirty="0" smtClean="0">
                <a:solidFill>
                  <a:srgbClr val="595959"/>
                </a:solidFill>
              </a:rPr>
              <a:t>Resource pool, Processes, Current state organization model</a:t>
            </a:r>
            <a:endParaRPr lang="en-US" sz="1200" dirty="0">
              <a:solidFill>
                <a:srgbClr val="595959"/>
              </a:solidFill>
            </a:endParaRPr>
          </a:p>
        </p:txBody>
      </p:sp>
      <p:sp>
        <p:nvSpPr>
          <p:cNvPr id="33" name="Rectangle 32"/>
          <p:cNvSpPr/>
          <p:nvPr/>
        </p:nvSpPr>
        <p:spPr bwMode="auto">
          <a:xfrm>
            <a:off x="5103194" y="2526588"/>
            <a:ext cx="3730627" cy="107950"/>
          </a:xfrm>
          <a:prstGeom prst="rect">
            <a:avLst/>
          </a:prstGeom>
          <a:gradFill>
            <a:gsLst>
              <a:gs pos="0">
                <a:schemeClr val="accent5">
                  <a:lumMod val="60000"/>
                  <a:lumOff val="40000"/>
                </a:schemeClr>
              </a:gs>
              <a:gs pos="100000">
                <a:schemeClr val="accent1">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35" name="Rectangle 34"/>
          <p:cNvSpPr/>
          <p:nvPr/>
        </p:nvSpPr>
        <p:spPr bwMode="auto">
          <a:xfrm>
            <a:off x="5012482" y="4077575"/>
            <a:ext cx="3730627" cy="107950"/>
          </a:xfrm>
          <a:prstGeom prst="rect">
            <a:avLst/>
          </a:prstGeom>
          <a:gradFill>
            <a:gsLst>
              <a:gs pos="0">
                <a:schemeClr val="accent6">
                  <a:lumMod val="60000"/>
                  <a:lumOff val="40000"/>
                </a:schemeClr>
              </a:gs>
              <a:gs pos="100000">
                <a:schemeClr val="accent5">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37" name="Rectangle 36"/>
          <p:cNvSpPr/>
          <p:nvPr/>
        </p:nvSpPr>
        <p:spPr bwMode="auto">
          <a:xfrm>
            <a:off x="5103194" y="5182723"/>
            <a:ext cx="3730627" cy="107950"/>
          </a:xfrm>
          <a:prstGeom prst="rect">
            <a:avLst/>
          </a:prstGeom>
          <a:gradFill>
            <a:gsLst>
              <a:gs pos="0">
                <a:schemeClr val="bg1">
                  <a:lumMod val="75000"/>
                </a:schemeClr>
              </a:gs>
              <a:gs pos="100000">
                <a:schemeClr val="bg1">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39" name="Rectangle 38"/>
          <p:cNvSpPr/>
          <p:nvPr/>
        </p:nvSpPr>
        <p:spPr bwMode="auto">
          <a:xfrm>
            <a:off x="5103194" y="5959010"/>
            <a:ext cx="3730627" cy="107950"/>
          </a:xfrm>
          <a:prstGeom prst="rect">
            <a:avLst/>
          </a:prstGeom>
          <a:gradFill>
            <a:gsLst>
              <a:gs pos="0">
                <a:srgbClr val="63A9CD"/>
              </a:gs>
              <a:gs pos="100000">
                <a:schemeClr val="bg1">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41" name="Rectangle 8"/>
          <p:cNvSpPr>
            <a:spLocks noChangeArrowheads="1"/>
          </p:cNvSpPr>
          <p:nvPr/>
        </p:nvSpPr>
        <p:spPr bwMode="auto">
          <a:xfrm>
            <a:off x="5277440" y="1915876"/>
            <a:ext cx="3911998"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smtClean="0">
                <a:solidFill>
                  <a:srgbClr val="589ABC"/>
                </a:solidFill>
              </a:rPr>
              <a:t>Understanding Your  Business</a:t>
            </a:r>
            <a:endParaRPr lang="en-US" dirty="0">
              <a:solidFill>
                <a:srgbClr val="589ABC"/>
              </a:solidFill>
            </a:endParaRPr>
          </a:p>
          <a:p>
            <a:pPr marL="0" lvl="1" algn="l">
              <a:spcBef>
                <a:spcPts val="200"/>
              </a:spcBef>
            </a:pPr>
            <a:r>
              <a:rPr lang="en-US" sz="1200" dirty="0" smtClean="0">
                <a:solidFill>
                  <a:srgbClr val="595959"/>
                </a:solidFill>
              </a:rPr>
              <a:t>Vision, Goals, Strategy, Initiatives, Challenges, etc.</a:t>
            </a:r>
            <a:endParaRPr lang="en-US" sz="1200" dirty="0">
              <a:solidFill>
                <a:srgbClr val="595959"/>
              </a:solidFill>
            </a:endParaRPr>
          </a:p>
        </p:txBody>
      </p:sp>
      <p:sp>
        <p:nvSpPr>
          <p:cNvPr id="42" name="Rectangle 8"/>
          <p:cNvSpPr>
            <a:spLocks noChangeArrowheads="1"/>
          </p:cNvSpPr>
          <p:nvPr/>
        </p:nvSpPr>
        <p:spPr bwMode="auto">
          <a:xfrm>
            <a:off x="5277440" y="2698352"/>
            <a:ext cx="2909496"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smtClean="0">
                <a:solidFill>
                  <a:srgbClr val="589ABC"/>
                </a:solidFill>
              </a:rPr>
              <a:t>External Environment</a:t>
            </a:r>
            <a:endParaRPr lang="en-US" dirty="0">
              <a:solidFill>
                <a:srgbClr val="589ABC"/>
              </a:solidFill>
            </a:endParaRPr>
          </a:p>
          <a:p>
            <a:pPr marL="0" lvl="1" algn="l">
              <a:spcBef>
                <a:spcPts val="200"/>
              </a:spcBef>
            </a:pPr>
            <a:r>
              <a:rPr lang="en-US" sz="1200" dirty="0" smtClean="0">
                <a:solidFill>
                  <a:srgbClr val="595959"/>
                </a:solidFill>
              </a:rPr>
              <a:t>Economy, Competitors, Other factors</a:t>
            </a:r>
            <a:endParaRPr lang="en-US" sz="1200" dirty="0">
              <a:solidFill>
                <a:srgbClr val="595959"/>
              </a:solidFill>
            </a:endParaRPr>
          </a:p>
        </p:txBody>
      </p:sp>
      <p:sp>
        <p:nvSpPr>
          <p:cNvPr id="43" name="Rectangle 8"/>
          <p:cNvSpPr>
            <a:spLocks noChangeArrowheads="1"/>
          </p:cNvSpPr>
          <p:nvPr/>
        </p:nvSpPr>
        <p:spPr bwMode="auto">
          <a:xfrm>
            <a:off x="5277440" y="4251962"/>
            <a:ext cx="4439336" cy="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smtClean="0">
                <a:solidFill>
                  <a:srgbClr val="589ABC"/>
                </a:solidFill>
              </a:rPr>
              <a:t>Organization Modeling Elements</a:t>
            </a:r>
            <a:endParaRPr lang="en-US" dirty="0">
              <a:solidFill>
                <a:srgbClr val="589ABC"/>
              </a:solidFill>
            </a:endParaRPr>
          </a:p>
          <a:p>
            <a:pPr marL="0" lvl="1" algn="l">
              <a:spcBef>
                <a:spcPts val="200"/>
              </a:spcBef>
            </a:pPr>
            <a:r>
              <a:rPr lang="en-US" sz="1200" dirty="0" smtClean="0">
                <a:solidFill>
                  <a:srgbClr val="595959"/>
                </a:solidFill>
              </a:rPr>
              <a:t>Processes, Human Resources, Skills &amp; Quantity mapping,</a:t>
            </a:r>
            <a:br>
              <a:rPr lang="en-US" sz="1200" dirty="0" smtClean="0">
                <a:solidFill>
                  <a:srgbClr val="595959"/>
                </a:solidFill>
              </a:rPr>
            </a:br>
            <a:r>
              <a:rPr lang="en-US" sz="1200" dirty="0" smtClean="0">
                <a:solidFill>
                  <a:srgbClr val="595959"/>
                </a:solidFill>
              </a:rPr>
              <a:t>Vertical &amp; Horizontal structure, Decision &amp; Information,</a:t>
            </a:r>
            <a:br>
              <a:rPr lang="en-US" sz="1200" dirty="0" smtClean="0">
                <a:solidFill>
                  <a:srgbClr val="595959"/>
                </a:solidFill>
              </a:rPr>
            </a:br>
            <a:r>
              <a:rPr lang="en-US" sz="1200" dirty="0" smtClean="0">
                <a:solidFill>
                  <a:srgbClr val="595959"/>
                </a:solidFill>
              </a:rPr>
              <a:t>Rewards &amp; Recognition</a:t>
            </a:r>
            <a:endParaRPr lang="en-US" sz="1200" dirty="0">
              <a:solidFill>
                <a:srgbClr val="595959"/>
              </a:solidFill>
            </a:endParaRPr>
          </a:p>
        </p:txBody>
      </p:sp>
      <p:sp>
        <p:nvSpPr>
          <p:cNvPr id="44" name="Rectangle 8"/>
          <p:cNvSpPr>
            <a:spLocks noChangeArrowheads="1"/>
          </p:cNvSpPr>
          <p:nvPr/>
        </p:nvSpPr>
        <p:spPr bwMode="auto">
          <a:xfrm>
            <a:off x="5277440" y="5454018"/>
            <a:ext cx="40723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lvl="1" algn="l">
              <a:spcBef>
                <a:spcPts val="600"/>
              </a:spcBef>
            </a:pPr>
            <a:r>
              <a:rPr lang="en-US" dirty="0" smtClean="0">
                <a:solidFill>
                  <a:schemeClr val="accent5">
                    <a:lumMod val="50000"/>
                  </a:schemeClr>
                </a:solidFill>
              </a:rPr>
              <a:t>Business Result &amp; Organization Culture</a:t>
            </a:r>
            <a:endParaRPr lang="en-US" dirty="0">
              <a:solidFill>
                <a:schemeClr val="accent5">
                  <a:lumMod val="50000"/>
                </a:schemeClr>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2241887070"/>
              </p:ext>
            </p:extLst>
          </p:nvPr>
        </p:nvGraphicFramePr>
        <p:xfrm>
          <a:off x="3892733" y="5785"/>
          <a:ext cx="6021982" cy="1066800"/>
        </p:xfrm>
        <a:graphic>
          <a:graphicData uri="http://schemas.openxmlformats.org/drawingml/2006/table">
            <a:tbl>
              <a:tblPr firstRow="1" bandRow="1">
                <a:tableStyleId>{5C22544A-7EE6-4342-B048-85BDC9FD1C3A}</a:tableStyleId>
              </a:tblPr>
              <a:tblGrid>
                <a:gridCol w="6021982"/>
              </a:tblGrid>
              <a:tr h="568193">
                <a:tc>
                  <a:txBody>
                    <a:bodyPr/>
                    <a:lstStyle/>
                    <a:p>
                      <a:pPr algn="ctr"/>
                      <a:r>
                        <a:rPr lang="en-US" sz="3200" b="1" baseline="0" dirty="0" smtClean="0">
                          <a:solidFill>
                            <a:schemeClr val="accent1">
                              <a:lumMod val="50000"/>
                            </a:schemeClr>
                          </a:solidFill>
                          <a:latin typeface="Arial Black"/>
                          <a:cs typeface="Arial Black"/>
                        </a:rPr>
                        <a:t>TOM-RICHARDS CONSULTING</a:t>
                      </a:r>
                      <a:endParaRPr lang="en-US" sz="32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9ABC"/>
                    </a:solidFill>
                  </a:tcPr>
                </a:tc>
              </a:tr>
            </a:tbl>
          </a:graphicData>
        </a:graphic>
      </p:graphicFrame>
    </p:spTree>
    <p:extLst>
      <p:ext uri="{BB962C8B-B14F-4D97-AF65-F5344CB8AC3E}">
        <p14:creationId xmlns:p14="http://schemas.microsoft.com/office/powerpoint/2010/main" val="421284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1000"/>
                                        <p:tgtEl>
                                          <p:spTgt spid="23"/>
                                        </p:tgtEl>
                                      </p:cBhvr>
                                    </p:animEffect>
                                  </p:childTnLst>
                                </p:cTn>
                              </p:par>
                              <p:par>
                                <p:cTn id="15" presetID="42" presetClass="path" presetSubtype="0" accel="50000" decel="50000" fill="hold" grpId="1" nodeType="withEffect">
                                  <p:stCondLst>
                                    <p:cond delay="0"/>
                                  </p:stCondLst>
                                  <p:childTnLst>
                                    <p:animMotion origin="layout" path="M 4.44444E-6 -2.08189E-7 L -0.03559 -0.18922 " pathEditMode="relative" rAng="0" ptsTypes="AA">
                                      <p:cBhvr>
                                        <p:cTn id="16" dur="1000" spd="-100000" fill="hold"/>
                                        <p:tgtEl>
                                          <p:spTgt spid="23"/>
                                        </p:tgtEl>
                                        <p:attrNameLst>
                                          <p:attrName>ppt_x</p:attrName>
                                          <p:attrName>ppt_y</p:attrName>
                                        </p:attrNameLst>
                                      </p:cBhvr>
                                      <p:rCtr x="-178800" y="-946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animBg="1"/>
      <p:bldP spid="2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84487818"/>
              </p:ext>
            </p:extLst>
          </p:nvPr>
        </p:nvGraphicFramePr>
        <p:xfrm>
          <a:off x="0" y="0"/>
          <a:ext cx="5329312" cy="568193"/>
        </p:xfrm>
        <a:graphic>
          <a:graphicData uri="http://schemas.openxmlformats.org/drawingml/2006/table">
            <a:tbl>
              <a:tblPr firstRow="1" bandRow="1">
                <a:tableStyleId>{5C22544A-7EE6-4342-B048-85BDC9FD1C3A}</a:tableStyleId>
              </a:tblPr>
              <a:tblGrid>
                <a:gridCol w="5329312"/>
              </a:tblGrid>
              <a:tr h="568193">
                <a:tc>
                  <a:txBody>
                    <a:bodyPr/>
                    <a:lstStyle/>
                    <a:p>
                      <a:pPr algn="l"/>
                      <a:r>
                        <a:rPr lang="en-US" sz="2800" b="1" dirty="0" smtClean="0">
                          <a:solidFill>
                            <a:schemeClr val="accent1">
                              <a:lumMod val="50000"/>
                            </a:schemeClr>
                          </a:solidFill>
                          <a:latin typeface="Arial Black"/>
                          <a:cs typeface="Arial Black"/>
                        </a:rPr>
                        <a:t>Talent Consulting</a:t>
                      </a:r>
                      <a:endParaRPr lang="en-US" sz="28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5" name="Content Placeholder 2"/>
          <p:cNvSpPr txBox="1">
            <a:spLocks/>
          </p:cNvSpPr>
          <p:nvPr/>
        </p:nvSpPr>
        <p:spPr>
          <a:xfrm>
            <a:off x="188163" y="1326579"/>
            <a:ext cx="3402615" cy="4978585"/>
          </a:xfrm>
          <a:prstGeom prst="rect">
            <a:avLst/>
          </a:prstGeom>
        </p:spPr>
        <p:txBody>
          <a:bodyPr/>
          <a:lstStyle>
            <a:defPPr>
              <a:defRPr lang="en-US"/>
            </a:defPPr>
            <a:lvl1pPr marL="230188" marR="0" indent="-230188" algn="just" defTabSz="914400" eaLnBrk="1" latinLnBrk="0" hangingPunct="1">
              <a:lnSpc>
                <a:spcPct val="85000"/>
              </a:lnSpc>
              <a:spcBef>
                <a:spcPct val="25000"/>
              </a:spcBef>
              <a:spcAft>
                <a:spcPct val="25000"/>
              </a:spcAft>
              <a:buClr>
                <a:schemeClr val="tx1">
                  <a:lumMod val="65000"/>
                  <a:lumOff val="35000"/>
                </a:schemeClr>
              </a:buClr>
              <a:buSzTx/>
              <a:buFont typeface="Arial" pitchFamily="34" charset="0"/>
              <a:buChar char="•"/>
              <a:tabLst/>
              <a:defRPr kumimoji="0" sz="1800" b="0" i="0" u="none" strike="noStrike" cap="none" spc="0" normalizeH="0" baseline="0">
                <a:ln>
                  <a:noFill/>
                </a:ln>
                <a:solidFill>
                  <a:srgbClr val="000000"/>
                </a:solidFill>
                <a:effectLst/>
                <a:uLnTx/>
                <a:uFillTx/>
                <a:latin typeface="Arial Narrow" charset="0"/>
                <a:ea typeface="Geneva" charset="0"/>
                <a:cs typeface="Arial Narrow" charset="0"/>
              </a:defRPr>
            </a:lvl1pPr>
            <a:lvl2pPr marL="460375" marR="0" lvl="1" indent="-230188" algn="just" defTabSz="914400" eaLnBrk="1" latinLnBrk="0" hangingPunct="1">
              <a:lnSpc>
                <a:spcPct val="85000"/>
              </a:lnSpc>
              <a:spcBef>
                <a:spcPct val="25000"/>
              </a:spcBef>
              <a:spcAft>
                <a:spcPct val="25000"/>
              </a:spcAft>
              <a:buClr>
                <a:schemeClr val="tx1">
                  <a:lumMod val="65000"/>
                  <a:lumOff val="35000"/>
                </a:schemeClr>
              </a:buClr>
              <a:buSzPct val="100000"/>
              <a:buFont typeface="Arial" charset="0"/>
              <a:buChar char="-"/>
              <a:tabLst/>
              <a:defRPr kumimoji="0" sz="1500" b="0" i="0" u="none" strike="noStrike" cap="none" spc="0" normalizeH="0" baseline="0">
                <a:ln>
                  <a:noFill/>
                </a:ln>
                <a:solidFill>
                  <a:srgbClr val="008000"/>
                </a:solidFill>
                <a:effectLst/>
                <a:uLnTx/>
                <a:uFillTx/>
                <a:latin typeface="+mn-lt"/>
              </a:defRPr>
            </a:lvl2pPr>
            <a:lvl3pPr marL="742950" marR="0" indent="-285750" algn="l" defTabSz="914400" eaLnBrk="1" latinLnBrk="0" hangingPunct="1">
              <a:lnSpc>
                <a:spcPct val="85000"/>
              </a:lnSpc>
              <a:spcBef>
                <a:spcPct val="22000"/>
              </a:spcBef>
              <a:spcAft>
                <a:spcPct val="22000"/>
              </a:spcAft>
              <a:buClr>
                <a:schemeClr val="tx1">
                  <a:lumMod val="65000"/>
                  <a:lumOff val="35000"/>
                </a:schemeClr>
              </a:buClr>
              <a:buSzPct val="93000"/>
              <a:buFont typeface="Arial" charset="0"/>
              <a:buChar char="□"/>
              <a:tabLst/>
              <a:defRPr kumimoji="0" sz="1400" b="0" i="0" u="none" strike="noStrike" cap="none" spc="0" normalizeH="0" baseline="0">
                <a:ln>
                  <a:noFill/>
                </a:ln>
                <a:solidFill>
                  <a:srgbClr val="000000"/>
                </a:solidFill>
                <a:effectLst/>
                <a:uLnTx/>
                <a:uFillTx/>
                <a:latin typeface="+mn-lt"/>
              </a:defRPr>
            </a:lvl3pPr>
            <a:lvl4pPr marL="460375" marR="0" indent="-230188" algn="l" defTabSz="914400" eaLnBrk="1" latinLnBrk="0" hangingPunct="1">
              <a:lnSpc>
                <a:spcPct val="85000"/>
              </a:lnSpc>
              <a:spcBef>
                <a:spcPct val="22000"/>
              </a:spcBef>
              <a:spcAft>
                <a:spcPct val="22000"/>
              </a:spcAft>
              <a:buClr>
                <a:schemeClr val="tx1">
                  <a:lumMod val="65000"/>
                  <a:lumOff val="35000"/>
                </a:schemeClr>
              </a:buClr>
              <a:buSzPct val="100000"/>
              <a:buFont typeface="Wingdings" pitchFamily="2" charset="2"/>
              <a:buChar char="§"/>
              <a:tabLst/>
              <a:defRPr kumimoji="0" sz="1300" b="0" i="0" u="none" strike="noStrike" cap="none" spc="0" normalizeH="0" baseline="0">
                <a:ln>
                  <a:noFill/>
                </a:ln>
                <a:solidFill>
                  <a:srgbClr val="000000"/>
                </a:solidFill>
                <a:effectLst/>
                <a:uLnTx/>
                <a:uFillTx/>
                <a:latin typeface="+mn-lt"/>
              </a:defRPr>
            </a:lvl4pPr>
            <a:lvl5pPr marL="460375" marR="0" indent="-230188" algn="l" defTabSz="914400" eaLnBrk="1" latinLnBrk="0" hangingPunct="1">
              <a:lnSpc>
                <a:spcPct val="85000"/>
              </a:lnSpc>
              <a:spcBef>
                <a:spcPct val="22000"/>
              </a:spcBef>
              <a:spcAft>
                <a:spcPct val="22000"/>
              </a:spcAft>
              <a:buClr>
                <a:schemeClr val="tx1">
                  <a:lumMod val="65000"/>
                  <a:lumOff val="35000"/>
                </a:schemeClr>
              </a:buClr>
              <a:buSzPct val="95000"/>
              <a:buFont typeface="Courier New" pitchFamily="49" charset="0"/>
              <a:buChar char="o"/>
              <a:tabLst/>
              <a:defRPr sz="1000">
                <a:latin typeface="+mn-lt"/>
              </a:defRPr>
            </a:lvl5pPr>
            <a:lvl6pPr indent="-231775" fontAlgn="base">
              <a:lnSpc>
                <a:spcPct val="85000"/>
              </a:lnSpc>
              <a:spcBef>
                <a:spcPct val="22000"/>
              </a:spcBef>
              <a:spcAft>
                <a:spcPct val="22000"/>
              </a:spcAft>
              <a:buClr>
                <a:srgbClr val="F47920"/>
              </a:buClr>
              <a:buSzPct val="130000"/>
              <a:buChar char="-"/>
              <a:defRPr sz="1000">
                <a:latin typeface="+mn-lt"/>
              </a:defRPr>
            </a:lvl6pPr>
            <a:lvl7pPr indent="-231775" fontAlgn="base">
              <a:lnSpc>
                <a:spcPct val="85000"/>
              </a:lnSpc>
              <a:spcBef>
                <a:spcPct val="22000"/>
              </a:spcBef>
              <a:spcAft>
                <a:spcPct val="22000"/>
              </a:spcAft>
              <a:buClr>
                <a:srgbClr val="F47920"/>
              </a:buClr>
              <a:buSzPct val="130000"/>
              <a:buChar char="-"/>
              <a:defRPr sz="1000">
                <a:latin typeface="+mn-lt"/>
              </a:defRPr>
            </a:lvl7pPr>
            <a:lvl8pPr indent="-231775" fontAlgn="base">
              <a:lnSpc>
                <a:spcPct val="85000"/>
              </a:lnSpc>
              <a:spcBef>
                <a:spcPct val="22000"/>
              </a:spcBef>
              <a:spcAft>
                <a:spcPct val="22000"/>
              </a:spcAft>
              <a:buClr>
                <a:srgbClr val="F47920"/>
              </a:buClr>
              <a:buSzPct val="130000"/>
              <a:buChar char="-"/>
              <a:defRPr sz="1000">
                <a:latin typeface="+mn-lt"/>
              </a:defRPr>
            </a:lvl8pPr>
            <a:lvl9pPr indent="-231775" fontAlgn="base">
              <a:lnSpc>
                <a:spcPct val="85000"/>
              </a:lnSpc>
              <a:spcBef>
                <a:spcPct val="22000"/>
              </a:spcBef>
              <a:spcAft>
                <a:spcPct val="22000"/>
              </a:spcAft>
              <a:buClr>
                <a:srgbClr val="F47920"/>
              </a:buClr>
              <a:buSzPct val="130000"/>
              <a:buChar char="-"/>
              <a:defRPr sz="1000">
                <a:latin typeface="+mn-lt"/>
              </a:defRPr>
            </a:lvl9pPr>
          </a:lstStyle>
          <a:p>
            <a:r>
              <a:rPr lang="en-US" sz="1600" b="1" dirty="0" smtClean="0">
                <a:solidFill>
                  <a:schemeClr val="tx1"/>
                </a:solidFill>
              </a:rPr>
              <a:t>TRC </a:t>
            </a:r>
            <a:r>
              <a:rPr lang="en-US" sz="1600" b="1" dirty="0">
                <a:solidFill>
                  <a:schemeClr val="tx1"/>
                </a:solidFill>
              </a:rPr>
              <a:t>consultants partner with clients to enhance their talent acquisition process </a:t>
            </a:r>
            <a:r>
              <a:rPr lang="en-US" sz="1600" b="1" dirty="0" smtClean="0">
                <a:solidFill>
                  <a:schemeClr val="tx1"/>
                </a:solidFill>
              </a:rPr>
              <a:t>&amp; </a:t>
            </a:r>
            <a:r>
              <a:rPr lang="en-US" sz="1600" b="1" dirty="0">
                <a:solidFill>
                  <a:schemeClr val="tx1"/>
                </a:solidFill>
              </a:rPr>
              <a:t>reduce overall spend</a:t>
            </a:r>
          </a:p>
          <a:p>
            <a:r>
              <a:rPr lang="en-US" sz="1600" b="1" dirty="0">
                <a:solidFill>
                  <a:schemeClr val="tx1"/>
                </a:solidFill>
              </a:rPr>
              <a:t>We offer innovative ideas </a:t>
            </a:r>
            <a:r>
              <a:rPr lang="en-US" sz="1600" b="1" dirty="0" smtClean="0">
                <a:solidFill>
                  <a:schemeClr val="tx1"/>
                </a:solidFill>
              </a:rPr>
              <a:t>&amp; </a:t>
            </a:r>
            <a:r>
              <a:rPr lang="en-US" sz="1600" b="1" dirty="0">
                <a:solidFill>
                  <a:schemeClr val="tx1"/>
                </a:solidFill>
              </a:rPr>
              <a:t>proven processes to help our client</a:t>
            </a:r>
            <a:r>
              <a:rPr lang="en-US" altLang="ja-JP" sz="1600" b="1" dirty="0">
                <a:solidFill>
                  <a:schemeClr val="tx1"/>
                </a:solidFill>
              </a:rPr>
              <a:t>’</a:t>
            </a:r>
            <a:r>
              <a:rPr lang="en-US" sz="1600" b="1" dirty="0">
                <a:solidFill>
                  <a:schemeClr val="tx1"/>
                </a:solidFill>
              </a:rPr>
              <a:t>s talent acquisition efforts become more successful and efficient</a:t>
            </a:r>
          </a:p>
          <a:p>
            <a:r>
              <a:rPr lang="en-US" sz="1600" b="1" dirty="0">
                <a:solidFill>
                  <a:schemeClr val="tx1"/>
                </a:solidFill>
              </a:rPr>
              <a:t>Examples of how we can support your business:</a:t>
            </a:r>
          </a:p>
          <a:p>
            <a:pPr lvl="1"/>
            <a:r>
              <a:rPr lang="en-US" sz="1400" b="1" dirty="0">
                <a:solidFill>
                  <a:schemeClr val="tx1"/>
                </a:solidFill>
                <a:latin typeface="Arial Narrow" pitchFamily="34" charset="0"/>
              </a:rPr>
              <a:t>Assessing external candidates in a search context</a:t>
            </a:r>
          </a:p>
          <a:p>
            <a:pPr lvl="1"/>
            <a:r>
              <a:rPr lang="en-US" sz="1400" b="1" dirty="0">
                <a:solidFill>
                  <a:schemeClr val="tx1"/>
                </a:solidFill>
                <a:latin typeface="Arial Narrow" pitchFamily="34" charset="0"/>
              </a:rPr>
              <a:t>Developing high potential </a:t>
            </a:r>
            <a:r>
              <a:rPr lang="en-US" sz="1400" b="1" dirty="0" smtClean="0">
                <a:solidFill>
                  <a:schemeClr val="tx1"/>
                </a:solidFill>
                <a:latin typeface="Arial Narrow" pitchFamily="34" charset="0"/>
              </a:rPr>
              <a:t>resources identification &amp; </a:t>
            </a:r>
            <a:r>
              <a:rPr lang="en-US" sz="1400" b="1" dirty="0">
                <a:solidFill>
                  <a:schemeClr val="tx1"/>
                </a:solidFill>
                <a:latin typeface="Arial Narrow" pitchFamily="34" charset="0"/>
              </a:rPr>
              <a:t>succession planning with internals</a:t>
            </a:r>
          </a:p>
          <a:p>
            <a:pPr lvl="1"/>
            <a:r>
              <a:rPr lang="en-US" sz="1400" b="1" dirty="0">
                <a:solidFill>
                  <a:schemeClr val="tx1"/>
                </a:solidFill>
                <a:latin typeface="Arial Narrow" pitchFamily="34" charset="0"/>
              </a:rPr>
              <a:t>Building candidate comparison tools </a:t>
            </a:r>
            <a:r>
              <a:rPr lang="en-US" sz="1400" b="1" dirty="0" smtClean="0">
                <a:solidFill>
                  <a:schemeClr val="tx1"/>
                </a:solidFill>
                <a:latin typeface="Arial Narrow" pitchFamily="34" charset="0"/>
              </a:rPr>
              <a:t>&amp; </a:t>
            </a:r>
            <a:r>
              <a:rPr lang="en-US" sz="1400" b="1" dirty="0">
                <a:solidFill>
                  <a:schemeClr val="tx1"/>
                </a:solidFill>
                <a:latin typeface="Arial Narrow" pitchFamily="34" charset="0"/>
              </a:rPr>
              <a:t>facilitating decisions with hiring managers</a:t>
            </a:r>
          </a:p>
          <a:p>
            <a:pPr lvl="1"/>
            <a:r>
              <a:rPr lang="en-US" sz="1400" b="1" dirty="0" smtClean="0">
                <a:solidFill>
                  <a:schemeClr val="tx1"/>
                </a:solidFill>
                <a:latin typeface="Arial Narrow" pitchFamily="34" charset="0"/>
              </a:rPr>
              <a:t>Competency </a:t>
            </a:r>
            <a:r>
              <a:rPr lang="en-US" sz="1400" b="1" dirty="0">
                <a:solidFill>
                  <a:schemeClr val="tx1"/>
                </a:solidFill>
                <a:latin typeface="Arial Narrow" pitchFamily="34" charset="0"/>
              </a:rPr>
              <a:t>modeling</a:t>
            </a:r>
          </a:p>
          <a:p>
            <a:pPr lvl="1"/>
            <a:r>
              <a:rPr lang="en-US" sz="1400" b="1" dirty="0">
                <a:solidFill>
                  <a:schemeClr val="tx1"/>
                </a:solidFill>
                <a:latin typeface="Arial Narrow" pitchFamily="34" charset="0"/>
              </a:rPr>
              <a:t>Creating customized hiring profiles</a:t>
            </a:r>
          </a:p>
        </p:txBody>
      </p:sp>
      <p:sp>
        <p:nvSpPr>
          <p:cNvPr id="22" name="Rectangle 21"/>
          <p:cNvSpPr>
            <a:spLocks noChangeArrowheads="1"/>
          </p:cNvSpPr>
          <p:nvPr/>
        </p:nvSpPr>
        <p:spPr bwMode="auto">
          <a:xfrm>
            <a:off x="5165192" y="1128713"/>
            <a:ext cx="4280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b="1" dirty="0" smtClean="0">
                <a:solidFill>
                  <a:schemeClr val="tx1">
                    <a:lumMod val="65000"/>
                    <a:lumOff val="35000"/>
                  </a:schemeClr>
                </a:solidFill>
                <a:latin typeface="Arial Narrow" charset="0"/>
              </a:rPr>
              <a:t>Talent Acquisition &amp; Management</a:t>
            </a:r>
            <a:endParaRPr lang="en-US" sz="2000" b="1" dirty="0">
              <a:solidFill>
                <a:schemeClr val="tx1">
                  <a:lumMod val="65000"/>
                  <a:lumOff val="35000"/>
                </a:schemeClr>
              </a:solidFill>
              <a:latin typeface="Arial Narrow" charset="0"/>
            </a:endParaRPr>
          </a:p>
        </p:txBody>
      </p:sp>
      <p:sp>
        <p:nvSpPr>
          <p:cNvPr id="23" name="Freeform 5"/>
          <p:cNvSpPr>
            <a:spLocks/>
          </p:cNvSpPr>
          <p:nvPr/>
        </p:nvSpPr>
        <p:spPr bwMode="auto">
          <a:xfrm rot="1259559">
            <a:off x="3787950" y="1353975"/>
            <a:ext cx="2354262" cy="4625975"/>
          </a:xfrm>
          <a:custGeom>
            <a:avLst/>
            <a:gdLst>
              <a:gd name="T0" fmla="*/ 2147483647 w 1812"/>
              <a:gd name="T1" fmla="*/ 0 h 3563"/>
              <a:gd name="T2" fmla="*/ 2147483647 w 1812"/>
              <a:gd name="T3" fmla="*/ 2147483647 h 3563"/>
              <a:gd name="T4" fmla="*/ 0 w 1812"/>
              <a:gd name="T5" fmla="*/ 2147483647 h 3563"/>
              <a:gd name="T6" fmla="*/ 2147483647 w 1812"/>
              <a:gd name="T7" fmla="*/ 2147483647 h 3563"/>
              <a:gd name="T8" fmla="*/ 2147483647 w 1812"/>
              <a:gd name="T9" fmla="*/ 2147483647 h 3563"/>
              <a:gd name="T10" fmla="*/ 2147483647 w 1812"/>
              <a:gd name="T11" fmla="*/ 2147483647 h 3563"/>
              <a:gd name="T12" fmla="*/ 2147483647 w 1812"/>
              <a:gd name="T13" fmla="*/ 2147483647 h 3563"/>
              <a:gd name="T14" fmla="*/ 2147483647 w 1812"/>
              <a:gd name="T15" fmla="*/ 2147483647 h 3563"/>
              <a:gd name="T16" fmla="*/ 2147483647 w 1812"/>
              <a:gd name="T17" fmla="*/ 2147483647 h 3563"/>
              <a:gd name="T18" fmla="*/ 2147483647 w 1812"/>
              <a:gd name="T19" fmla="*/ 2147483647 h 3563"/>
              <a:gd name="T20" fmla="*/ 2147483647 w 1812"/>
              <a:gd name="T21" fmla="*/ 2147483647 h 3563"/>
              <a:gd name="T22" fmla="*/ 2147483647 w 1812"/>
              <a:gd name="T23" fmla="*/ 2147483647 h 3563"/>
              <a:gd name="T24" fmla="*/ 2147483647 w 1812"/>
              <a:gd name="T25" fmla="*/ 2147483647 h 3563"/>
              <a:gd name="T26" fmla="*/ 2147483647 w 1812"/>
              <a:gd name="T27" fmla="*/ 2147483647 h 3563"/>
              <a:gd name="T28" fmla="*/ 2147483647 w 1812"/>
              <a:gd name="T29" fmla="*/ 2147483647 h 3563"/>
              <a:gd name="T30" fmla="*/ 2147483647 w 1812"/>
              <a:gd name="T31" fmla="*/ 2147483647 h 3563"/>
              <a:gd name="T32" fmla="*/ 2147483647 w 1812"/>
              <a:gd name="T33" fmla="*/ 2147483647 h 3563"/>
              <a:gd name="T34" fmla="*/ 2147483647 w 1812"/>
              <a:gd name="T35" fmla="*/ 2147483647 h 3563"/>
              <a:gd name="T36" fmla="*/ 2147483647 w 1812"/>
              <a:gd name="T37" fmla="*/ 2147483647 h 3563"/>
              <a:gd name="T38" fmla="*/ 2147483647 w 1812"/>
              <a:gd name="T39" fmla="*/ 2147483647 h 3563"/>
              <a:gd name="T40" fmla="*/ 2147483647 w 1812"/>
              <a:gd name="T41" fmla="*/ 2147483647 h 3563"/>
              <a:gd name="T42" fmla="*/ 2147483647 w 1812"/>
              <a:gd name="T43" fmla="*/ 2147483647 h 3563"/>
              <a:gd name="T44" fmla="*/ 2147483647 w 1812"/>
              <a:gd name="T45" fmla="*/ 2147483647 h 3563"/>
              <a:gd name="T46" fmla="*/ 2147483647 w 1812"/>
              <a:gd name="T47" fmla="*/ 2147483647 h 3563"/>
              <a:gd name="T48" fmla="*/ 2147483647 w 1812"/>
              <a:gd name="T49" fmla="*/ 2147483647 h 3563"/>
              <a:gd name="T50" fmla="*/ 2147483647 w 1812"/>
              <a:gd name="T51" fmla="*/ 2147483647 h 3563"/>
              <a:gd name="T52" fmla="*/ 2147483647 w 1812"/>
              <a:gd name="T53" fmla="*/ 2147483647 h 3563"/>
              <a:gd name="T54" fmla="*/ 2147483647 w 1812"/>
              <a:gd name="T55" fmla="*/ 2147483647 h 3563"/>
              <a:gd name="T56" fmla="*/ 2147483647 w 1812"/>
              <a:gd name="T57" fmla="*/ 2147483647 h 3563"/>
              <a:gd name="T58" fmla="*/ 2147483647 w 1812"/>
              <a:gd name="T59" fmla="*/ 2147483647 h 3563"/>
              <a:gd name="T60" fmla="*/ 2147483647 w 1812"/>
              <a:gd name="T61" fmla="*/ 2147483647 h 3563"/>
              <a:gd name="T62" fmla="*/ 2147483647 w 1812"/>
              <a:gd name="T63" fmla="*/ 0 h 3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2"/>
              <a:gd name="T97" fmla="*/ 0 h 3563"/>
              <a:gd name="T98" fmla="*/ 1812 w 1812"/>
              <a:gd name="T99" fmla="*/ 3563 h 3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2" h="3563">
                <a:moveTo>
                  <a:pt x="46" y="0"/>
                </a:moveTo>
                <a:lnTo>
                  <a:pt x="46" y="0"/>
                </a:lnTo>
                <a:lnTo>
                  <a:pt x="26" y="127"/>
                </a:lnTo>
                <a:lnTo>
                  <a:pt x="11" y="248"/>
                </a:lnTo>
                <a:lnTo>
                  <a:pt x="5" y="375"/>
                </a:lnTo>
                <a:lnTo>
                  <a:pt x="0" y="501"/>
                </a:lnTo>
                <a:lnTo>
                  <a:pt x="5" y="607"/>
                </a:lnTo>
                <a:lnTo>
                  <a:pt x="11" y="709"/>
                </a:lnTo>
                <a:lnTo>
                  <a:pt x="21" y="815"/>
                </a:lnTo>
                <a:lnTo>
                  <a:pt x="31" y="916"/>
                </a:lnTo>
                <a:lnTo>
                  <a:pt x="51" y="1022"/>
                </a:lnTo>
                <a:lnTo>
                  <a:pt x="71" y="1124"/>
                </a:lnTo>
                <a:lnTo>
                  <a:pt x="97" y="1230"/>
                </a:lnTo>
                <a:lnTo>
                  <a:pt x="122" y="1331"/>
                </a:lnTo>
                <a:lnTo>
                  <a:pt x="157" y="1432"/>
                </a:lnTo>
                <a:lnTo>
                  <a:pt x="193" y="1534"/>
                </a:lnTo>
                <a:lnTo>
                  <a:pt x="228" y="1635"/>
                </a:lnTo>
                <a:lnTo>
                  <a:pt x="274" y="1736"/>
                </a:lnTo>
                <a:lnTo>
                  <a:pt x="319" y="1837"/>
                </a:lnTo>
                <a:lnTo>
                  <a:pt x="370" y="1933"/>
                </a:lnTo>
                <a:lnTo>
                  <a:pt x="420" y="2034"/>
                </a:lnTo>
                <a:lnTo>
                  <a:pt x="476" y="2131"/>
                </a:lnTo>
                <a:lnTo>
                  <a:pt x="537" y="2227"/>
                </a:lnTo>
                <a:lnTo>
                  <a:pt x="598" y="2323"/>
                </a:lnTo>
                <a:lnTo>
                  <a:pt x="663" y="2419"/>
                </a:lnTo>
                <a:lnTo>
                  <a:pt x="734" y="2515"/>
                </a:lnTo>
                <a:lnTo>
                  <a:pt x="805" y="2606"/>
                </a:lnTo>
                <a:lnTo>
                  <a:pt x="881" y="2702"/>
                </a:lnTo>
                <a:lnTo>
                  <a:pt x="962" y="2794"/>
                </a:lnTo>
                <a:lnTo>
                  <a:pt x="1043" y="2885"/>
                </a:lnTo>
                <a:lnTo>
                  <a:pt x="1220" y="3062"/>
                </a:lnTo>
                <a:lnTo>
                  <a:pt x="1402" y="3234"/>
                </a:lnTo>
                <a:lnTo>
                  <a:pt x="1599" y="3401"/>
                </a:lnTo>
                <a:lnTo>
                  <a:pt x="1812" y="3563"/>
                </a:lnTo>
                <a:lnTo>
                  <a:pt x="1630" y="3406"/>
                </a:lnTo>
                <a:lnTo>
                  <a:pt x="1463" y="3244"/>
                </a:lnTo>
                <a:lnTo>
                  <a:pt x="1301" y="3072"/>
                </a:lnTo>
                <a:lnTo>
                  <a:pt x="1154" y="2900"/>
                </a:lnTo>
                <a:lnTo>
                  <a:pt x="1018" y="2728"/>
                </a:lnTo>
                <a:lnTo>
                  <a:pt x="886" y="2546"/>
                </a:lnTo>
                <a:lnTo>
                  <a:pt x="775" y="2363"/>
                </a:lnTo>
                <a:lnTo>
                  <a:pt x="668" y="2176"/>
                </a:lnTo>
                <a:lnTo>
                  <a:pt x="577" y="1989"/>
                </a:lnTo>
                <a:lnTo>
                  <a:pt x="496" y="1797"/>
                </a:lnTo>
                <a:lnTo>
                  <a:pt x="425" y="1604"/>
                </a:lnTo>
                <a:lnTo>
                  <a:pt x="395" y="1503"/>
                </a:lnTo>
                <a:lnTo>
                  <a:pt x="370" y="1407"/>
                </a:lnTo>
                <a:lnTo>
                  <a:pt x="345" y="1306"/>
                </a:lnTo>
                <a:lnTo>
                  <a:pt x="324" y="1210"/>
                </a:lnTo>
                <a:lnTo>
                  <a:pt x="304" y="1108"/>
                </a:lnTo>
                <a:lnTo>
                  <a:pt x="294" y="1007"/>
                </a:lnTo>
                <a:lnTo>
                  <a:pt x="279" y="906"/>
                </a:lnTo>
                <a:lnTo>
                  <a:pt x="274" y="810"/>
                </a:lnTo>
                <a:lnTo>
                  <a:pt x="269" y="709"/>
                </a:lnTo>
                <a:lnTo>
                  <a:pt x="264" y="607"/>
                </a:lnTo>
                <a:lnTo>
                  <a:pt x="269" y="491"/>
                </a:lnTo>
                <a:lnTo>
                  <a:pt x="274" y="375"/>
                </a:lnTo>
                <a:lnTo>
                  <a:pt x="284" y="263"/>
                </a:lnTo>
                <a:lnTo>
                  <a:pt x="299" y="147"/>
                </a:lnTo>
                <a:lnTo>
                  <a:pt x="46" y="0"/>
                </a:lnTo>
                <a:close/>
              </a:path>
            </a:pathLst>
          </a:custGeom>
          <a:gradFill flip="none" rotWithShape="1">
            <a:gsLst>
              <a:gs pos="100000">
                <a:srgbClr val="589ABC"/>
              </a:gs>
              <a:gs pos="4000">
                <a:schemeClr val="bg1"/>
              </a:gs>
            </a:gsLst>
            <a:lin ang="0" scaled="1"/>
            <a:tileRect/>
          </a:gradFill>
          <a:ln>
            <a:noFill/>
          </a:ln>
        </p:spPr>
        <p:txBody>
          <a:bodyPr/>
          <a:lstStyle/>
          <a:p>
            <a:endParaRPr lang="en-US"/>
          </a:p>
        </p:txBody>
      </p:sp>
      <p:sp>
        <p:nvSpPr>
          <p:cNvPr id="56" name="Rectangle 55"/>
          <p:cNvSpPr/>
          <p:nvPr/>
        </p:nvSpPr>
        <p:spPr bwMode="auto">
          <a:xfrm>
            <a:off x="5103194" y="1738960"/>
            <a:ext cx="3730627" cy="107950"/>
          </a:xfrm>
          <a:prstGeom prst="rect">
            <a:avLst/>
          </a:prstGeom>
          <a:gradFill>
            <a:gsLst>
              <a:gs pos="0">
                <a:srgbClr val="A5CBDD"/>
              </a:gs>
              <a:gs pos="100000">
                <a:schemeClr val="accent3">
                  <a:alpha val="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grpSp>
        <p:nvGrpSpPr>
          <p:cNvPr id="6" name="Group 5"/>
          <p:cNvGrpSpPr/>
          <p:nvPr/>
        </p:nvGrpSpPr>
        <p:grpSpPr>
          <a:xfrm>
            <a:off x="4763628" y="2021032"/>
            <a:ext cx="5046841" cy="2655471"/>
            <a:chOff x="4763628" y="2061344"/>
            <a:chExt cx="5046841" cy="2655471"/>
          </a:xfrm>
        </p:grpSpPr>
        <p:sp>
          <p:nvSpPr>
            <p:cNvPr id="2" name="Rectangle 1"/>
            <p:cNvSpPr/>
            <p:nvPr/>
          </p:nvSpPr>
          <p:spPr bwMode="auto">
            <a:xfrm>
              <a:off x="4771435" y="2061344"/>
              <a:ext cx="5039034" cy="402063"/>
            </a:xfrm>
            <a:prstGeom prst="rect">
              <a:avLst/>
            </a:prstGeom>
            <a:solidFill>
              <a:schemeClr val="accent5">
                <a:lumMod val="60000"/>
                <a:lumOff val="40000"/>
              </a:schemeClr>
            </a:solidFill>
            <a:ln w="1270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Competency &amp; Culture Framework</a:t>
              </a:r>
            </a:p>
          </p:txBody>
        </p:sp>
        <p:sp>
          <p:nvSpPr>
            <p:cNvPr id="21" name="Rectangle 20"/>
            <p:cNvSpPr/>
            <p:nvPr/>
          </p:nvSpPr>
          <p:spPr bwMode="auto">
            <a:xfrm>
              <a:off x="4763628" y="2678691"/>
              <a:ext cx="2394984" cy="402063"/>
            </a:xfrm>
            <a:prstGeom prst="rect">
              <a:avLst/>
            </a:prstGeom>
            <a:solidFill>
              <a:schemeClr val="bg1">
                <a:lumMod val="8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Talent Acquisition</a:t>
              </a:r>
            </a:p>
          </p:txBody>
        </p:sp>
        <p:sp>
          <p:nvSpPr>
            <p:cNvPr id="24" name="Rectangle 23"/>
            <p:cNvSpPr/>
            <p:nvPr/>
          </p:nvSpPr>
          <p:spPr bwMode="auto">
            <a:xfrm>
              <a:off x="7399260" y="2683668"/>
              <a:ext cx="2394984" cy="402063"/>
            </a:xfrm>
            <a:prstGeom prst="rect">
              <a:avLst/>
            </a:prstGeom>
            <a:solidFill>
              <a:srgbClr val="9FD99D"/>
            </a:solidFill>
            <a:ln w="12700" cap="flat" cmpd="sng" algn="ctr">
              <a:solidFill>
                <a:srgbClr val="9FD99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Talent Management</a:t>
              </a:r>
            </a:p>
          </p:txBody>
        </p:sp>
        <p:sp>
          <p:nvSpPr>
            <p:cNvPr id="25" name="Rectangle 24"/>
            <p:cNvSpPr/>
            <p:nvPr/>
          </p:nvSpPr>
          <p:spPr bwMode="auto">
            <a:xfrm>
              <a:off x="4768622" y="3190084"/>
              <a:ext cx="2394984" cy="1435291"/>
            </a:xfrm>
            <a:prstGeom prst="rect">
              <a:avLst/>
            </a:prstGeom>
            <a:solidFill>
              <a:schemeClr val="bg1">
                <a:lumMod val="95000"/>
              </a:schemeClr>
            </a:solidFill>
            <a:ln w="12700"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kumimoji="0" lang="en-US" sz="1100" i="0" u="none" strike="noStrike" cap="none" normalizeH="0" baseline="0" dirty="0" smtClean="0">
                  <a:ln>
                    <a:noFill/>
                  </a:ln>
                  <a:solidFill>
                    <a:schemeClr val="tx1"/>
                  </a:solidFill>
                  <a:effectLst/>
                </a:rPr>
                <a:t>Across level assessment delivery</a:t>
              </a: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lang="en-US" sz="1100" dirty="0" smtClean="0"/>
                <a:t>External or internal candidates?</a:t>
              </a: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lang="en-US" sz="1100" dirty="0" smtClean="0"/>
                <a:t>Selection process design</a:t>
              </a: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lang="en-US" sz="1100" dirty="0" smtClean="0"/>
                <a:t>Create custom tools</a:t>
              </a: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lang="en-US" sz="1100" dirty="0" smtClean="0"/>
                <a:t>Validate/ demonstrate ROI</a:t>
              </a: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endParaRPr kumimoji="0" lang="en-US" sz="1100" i="0" u="none" strike="noStrike" cap="none" normalizeH="0" baseline="0" dirty="0" smtClean="0">
                <a:ln>
                  <a:noFill/>
                </a:ln>
                <a:solidFill>
                  <a:schemeClr val="tx1"/>
                </a:solidFill>
                <a:effectLst/>
              </a:endParaRP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endParaRPr kumimoji="0" lang="en-US" sz="1100" i="0" u="none" strike="noStrike" cap="none" normalizeH="0" baseline="0" dirty="0" smtClean="0">
                <a:ln>
                  <a:noFill/>
                </a:ln>
                <a:solidFill>
                  <a:schemeClr val="tx1"/>
                </a:solidFill>
                <a:effectLst/>
              </a:endParaRPr>
            </a:p>
          </p:txBody>
        </p:sp>
        <p:sp>
          <p:nvSpPr>
            <p:cNvPr id="26" name="Rectangle 25"/>
            <p:cNvSpPr/>
            <p:nvPr/>
          </p:nvSpPr>
          <p:spPr bwMode="auto">
            <a:xfrm>
              <a:off x="7404254" y="3136889"/>
              <a:ext cx="2394984" cy="1579926"/>
            </a:xfrm>
            <a:prstGeom prst="rect">
              <a:avLst/>
            </a:prstGeom>
            <a:solidFill>
              <a:srgbClr val="9FD99D">
                <a:alpha val="35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kumimoji="0" lang="en-US" sz="1100" i="0" u="none" strike="noStrike" cap="none" normalizeH="0" baseline="0" dirty="0" smtClean="0">
                  <a:ln>
                    <a:noFill/>
                  </a:ln>
                  <a:solidFill>
                    <a:schemeClr val="tx1"/>
                  </a:solidFill>
                  <a:effectLst/>
                </a:rPr>
                <a:t>Onboarding</a:t>
              </a: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lang="en-US" sz="1100" dirty="0" smtClean="0"/>
                <a:t>360 processes</a:t>
              </a: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lang="en-US" sz="1100" dirty="0" smtClean="0"/>
                <a:t>High potential identification</a:t>
              </a: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kumimoji="0" lang="en-US" sz="1100" i="0" u="none" strike="noStrike" cap="none" normalizeH="0" baseline="0" dirty="0" smtClean="0">
                  <a:ln>
                    <a:noFill/>
                  </a:ln>
                  <a:solidFill>
                    <a:schemeClr val="tx1"/>
                  </a:solidFill>
                  <a:effectLst/>
                </a:rPr>
                <a:t>Career path</a:t>
              </a:r>
              <a:r>
                <a:rPr kumimoji="0" lang="en-US" sz="1100" i="0" u="none" strike="noStrike" cap="none" normalizeH="0" dirty="0" smtClean="0">
                  <a:ln>
                    <a:noFill/>
                  </a:ln>
                  <a:solidFill>
                    <a:schemeClr val="tx1"/>
                  </a:solidFill>
                  <a:effectLst/>
                </a:rPr>
                <a:t> development</a:t>
              </a: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lang="en-US" sz="1100" baseline="0" dirty="0" smtClean="0"/>
                <a:t>Development planning</a:t>
              </a:r>
              <a:endParaRPr kumimoji="0" lang="en-US" sz="1100" i="0" u="none" strike="noStrike" cap="none" normalizeH="0" baseline="0" dirty="0" smtClean="0">
                <a:ln>
                  <a:noFill/>
                </a:ln>
                <a:solidFill>
                  <a:schemeClr val="tx1"/>
                </a:solidFill>
                <a:effectLst/>
              </a:endParaRP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kumimoji="0" lang="en-US" sz="1100" i="0" u="none" strike="noStrike" cap="none" normalizeH="0" baseline="0" dirty="0" smtClean="0">
                  <a:ln>
                    <a:noFill/>
                  </a:ln>
                  <a:solidFill>
                    <a:schemeClr val="tx1"/>
                  </a:solidFill>
                  <a:effectLst/>
                </a:rPr>
                <a:t>Next generation leader coaching</a:t>
              </a: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lang="en-US" sz="1100" dirty="0" smtClean="0"/>
                <a:t>Succession planning</a:t>
              </a:r>
            </a:p>
            <a:p>
              <a:pPr marL="171450" marR="0" indent="-171450" algn="l" defTabSz="914400" rtl="0" eaLnBrk="1" fontAlgn="base" latinLnBrk="0" hangingPunct="1">
                <a:lnSpc>
                  <a:spcPct val="100000"/>
                </a:lnSpc>
                <a:spcBef>
                  <a:spcPct val="0"/>
                </a:spcBef>
                <a:spcAft>
                  <a:spcPct val="0"/>
                </a:spcAft>
                <a:buClrTx/>
                <a:buSzTx/>
                <a:buFont typeface="Wingdings" charset="2"/>
                <a:buChar char="§"/>
                <a:tabLst/>
              </a:pPr>
              <a:r>
                <a:rPr kumimoji="0" lang="en-US" sz="1100" i="0" u="none" strike="noStrike" cap="none" normalizeH="0" baseline="0" dirty="0" smtClean="0">
                  <a:ln>
                    <a:noFill/>
                  </a:ln>
                  <a:solidFill>
                    <a:schemeClr val="tx1"/>
                  </a:solidFill>
                  <a:effectLst/>
                </a:rPr>
                <a:t>Executive mentorship</a:t>
              </a:r>
            </a:p>
          </p:txBody>
        </p:sp>
        <p:sp>
          <p:nvSpPr>
            <p:cNvPr id="3" name="Right Arrow 2"/>
            <p:cNvSpPr/>
            <p:nvPr/>
          </p:nvSpPr>
          <p:spPr bwMode="auto">
            <a:xfrm>
              <a:off x="7132790" y="2732994"/>
              <a:ext cx="430298" cy="328867"/>
            </a:xfrm>
            <a:prstGeom prst="rightArrow">
              <a:avLst/>
            </a:prstGeom>
            <a:solidFill>
              <a:schemeClr val="bg1">
                <a:lumMod val="8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200"/>
            </a:p>
          </p:txBody>
        </p:sp>
        <p:sp>
          <p:nvSpPr>
            <p:cNvPr id="27" name="Right Arrow 26"/>
            <p:cNvSpPr/>
            <p:nvPr/>
          </p:nvSpPr>
          <p:spPr bwMode="auto">
            <a:xfrm rot="5400000">
              <a:off x="4735776" y="2463611"/>
              <a:ext cx="430298" cy="328867"/>
            </a:xfrm>
            <a:prstGeom prst="rightArrow">
              <a:avLst/>
            </a:prstGeom>
            <a:solidFill>
              <a:schemeClr val="accent5">
                <a:lumMod val="60000"/>
                <a:lumOff val="40000"/>
              </a:schemeClr>
            </a:solidFill>
            <a:ln w="1270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200"/>
            </a:p>
          </p:txBody>
        </p:sp>
        <p:sp>
          <p:nvSpPr>
            <p:cNvPr id="28" name="Right Arrow 27"/>
            <p:cNvSpPr/>
            <p:nvPr/>
          </p:nvSpPr>
          <p:spPr bwMode="auto">
            <a:xfrm rot="5400000">
              <a:off x="9387180" y="2466047"/>
              <a:ext cx="430298" cy="328867"/>
            </a:xfrm>
            <a:prstGeom prst="rightArrow">
              <a:avLst/>
            </a:prstGeom>
            <a:solidFill>
              <a:schemeClr val="accent5">
                <a:lumMod val="60000"/>
                <a:lumOff val="40000"/>
              </a:schemeClr>
            </a:solidFill>
            <a:ln w="1270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200"/>
            </a:p>
          </p:txBody>
        </p:sp>
      </p:grpSp>
      <p:graphicFrame>
        <p:nvGraphicFramePr>
          <p:cNvPr id="17" name="Table 16"/>
          <p:cNvGraphicFramePr>
            <a:graphicFrameLocks noGrp="1"/>
          </p:cNvGraphicFramePr>
          <p:nvPr>
            <p:extLst>
              <p:ext uri="{D42A27DB-BD31-4B8C-83A1-F6EECF244321}">
                <p14:modId xmlns:p14="http://schemas.microsoft.com/office/powerpoint/2010/main" val="2511815284"/>
              </p:ext>
            </p:extLst>
          </p:nvPr>
        </p:nvGraphicFramePr>
        <p:xfrm>
          <a:off x="3866607" y="31911"/>
          <a:ext cx="6021982" cy="568193"/>
        </p:xfrm>
        <a:graphic>
          <a:graphicData uri="http://schemas.openxmlformats.org/drawingml/2006/table">
            <a:tbl>
              <a:tblPr firstRow="1" bandRow="1">
                <a:tableStyleId>{5C22544A-7EE6-4342-B048-85BDC9FD1C3A}</a:tableStyleId>
              </a:tblPr>
              <a:tblGrid>
                <a:gridCol w="6021982"/>
              </a:tblGrid>
              <a:tr h="568193">
                <a:tc>
                  <a:txBody>
                    <a:bodyPr/>
                    <a:lstStyle/>
                    <a:p>
                      <a:pPr algn="ctr"/>
                      <a:r>
                        <a:rPr lang="en-US" sz="2800" b="1" baseline="0" dirty="0" smtClean="0">
                          <a:solidFill>
                            <a:schemeClr val="accent1">
                              <a:lumMod val="50000"/>
                            </a:schemeClr>
                          </a:solidFill>
                          <a:latin typeface="Arial Black"/>
                          <a:cs typeface="Arial Black"/>
                        </a:rPr>
                        <a:t>TOM-RICHARDS CONSULTING</a:t>
                      </a:r>
                      <a:endParaRPr lang="en-US" sz="28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9ABC"/>
                    </a:solidFill>
                  </a:tcPr>
                </a:tc>
              </a:tr>
            </a:tbl>
          </a:graphicData>
        </a:graphic>
      </p:graphicFrame>
    </p:spTree>
    <p:extLst>
      <p:ext uri="{BB962C8B-B14F-4D97-AF65-F5344CB8AC3E}">
        <p14:creationId xmlns:p14="http://schemas.microsoft.com/office/powerpoint/2010/main" val="350347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1000"/>
                                        <p:tgtEl>
                                          <p:spTgt spid="23"/>
                                        </p:tgtEl>
                                      </p:cBhvr>
                                    </p:animEffect>
                                  </p:childTnLst>
                                </p:cTn>
                              </p:par>
                              <p:par>
                                <p:cTn id="15" presetID="42" presetClass="path" presetSubtype="0" accel="50000" decel="50000" fill="hold" grpId="1" nodeType="withEffect">
                                  <p:stCondLst>
                                    <p:cond delay="0"/>
                                  </p:stCondLst>
                                  <p:childTnLst>
                                    <p:animMotion origin="layout" path="M 4.44444E-6 -2.08189E-7 L -0.03559 -0.18922 " pathEditMode="relative" rAng="0" ptsTypes="AA">
                                      <p:cBhvr>
                                        <p:cTn id="16" dur="1000" spd="-100000" fill="hold"/>
                                        <p:tgtEl>
                                          <p:spTgt spid="23"/>
                                        </p:tgtEl>
                                        <p:attrNameLst>
                                          <p:attrName>ppt_x</p:attrName>
                                          <p:attrName>ppt_y</p:attrName>
                                        </p:attrNameLst>
                                      </p:cBhvr>
                                      <p:rCtr x="-178800" y="-946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animBg="1"/>
      <p:bldP spid="2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77371" y="1146629"/>
            <a:ext cx="4601029" cy="5558971"/>
          </a:xfrm>
          <a:solidFill>
            <a:schemeClr val="bg1"/>
          </a:solidFill>
          <a:ln w="19050">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85000" lnSpcReduction="20000"/>
          </a:bodyPr>
          <a:lstStyle/>
          <a:p>
            <a:pPr algn="just"/>
            <a:r>
              <a:rPr lang="en-US" dirty="0" smtClean="0"/>
              <a:t>Our </a:t>
            </a:r>
            <a:r>
              <a:rPr lang="en-US" dirty="0"/>
              <a:t>scope of work shall include deliverables, terms and conditions, and service level agreement.  </a:t>
            </a:r>
          </a:p>
          <a:p>
            <a:pPr algn="just"/>
            <a:r>
              <a:rPr lang="en-US" dirty="0"/>
              <a:t>Geographical area of coverage shall be at the discretion of the client and the volume of work to be done. </a:t>
            </a:r>
          </a:p>
          <a:p>
            <a:pPr algn="just"/>
            <a:r>
              <a:rPr lang="en-US" dirty="0"/>
              <a:t>Our deliverables are provision of </a:t>
            </a:r>
            <a:r>
              <a:rPr lang="en-US" dirty="0" smtClean="0"/>
              <a:t>qualified, </a:t>
            </a:r>
            <a:r>
              <a:rPr lang="en-US" dirty="0"/>
              <a:t>energetic, healthy, and experienced </a:t>
            </a:r>
            <a:r>
              <a:rPr lang="en-US" dirty="0" smtClean="0"/>
              <a:t>staff </a:t>
            </a:r>
            <a:r>
              <a:rPr lang="en-US" dirty="0"/>
              <a:t>for our client. </a:t>
            </a:r>
          </a:p>
          <a:p>
            <a:pPr algn="just"/>
            <a:r>
              <a:rPr lang="en-US" dirty="0"/>
              <a:t>Admin charge is 25% of each of the staff salary per month paid as a fixed rate by the client, payable to </a:t>
            </a:r>
            <a:r>
              <a:rPr lang="en-US" b="1" dirty="0"/>
              <a:t>TOM-RICHARDS CONSULTING</a:t>
            </a:r>
            <a:r>
              <a:rPr lang="en-US" dirty="0"/>
              <a:t> latest on the 26</a:t>
            </a:r>
            <a:r>
              <a:rPr lang="en-US" baseline="30000" dirty="0"/>
              <a:t>th</a:t>
            </a:r>
            <a:r>
              <a:rPr lang="en-US" dirty="0"/>
              <a:t> of every month, at the request of our company</a:t>
            </a:r>
            <a:r>
              <a:rPr lang="en-US" dirty="0" smtClean="0"/>
              <a:t>.</a:t>
            </a:r>
          </a:p>
          <a:p>
            <a:pPr algn="just"/>
            <a:r>
              <a:rPr lang="en-US" dirty="0" smtClean="0"/>
              <a:t>Charges for the cleaning materials will be subject to our diagnosed report, which is an upfront payment </a:t>
            </a:r>
            <a:r>
              <a:rPr lang="en-US" dirty="0"/>
              <a:t>payable </a:t>
            </a:r>
            <a:r>
              <a:rPr lang="en-US" dirty="0" smtClean="0"/>
              <a:t>quarterly.</a:t>
            </a:r>
            <a:endParaRPr lang="en-US" dirty="0"/>
          </a:p>
          <a:p>
            <a:pPr algn="just"/>
            <a:r>
              <a:rPr lang="en-US" dirty="0"/>
              <a:t>The employee is a staff of </a:t>
            </a:r>
            <a:r>
              <a:rPr lang="en-US" b="1" dirty="0"/>
              <a:t>TOM-RICHARDS CONSULTING</a:t>
            </a:r>
            <a:r>
              <a:rPr lang="en-US" dirty="0"/>
              <a:t>, therefore loyalty shall be maintained.  However in the event of conversion of the employee, liquidated charges should be paid to </a:t>
            </a:r>
            <a:r>
              <a:rPr lang="en-US" b="1" dirty="0"/>
              <a:t>TOM-RICHARDS CONSULTING</a:t>
            </a:r>
            <a:r>
              <a:rPr lang="en-US" dirty="0" smtClean="0"/>
              <a:t>.</a:t>
            </a:r>
            <a:endParaRPr lang="en-US" dirty="0"/>
          </a:p>
          <a:p>
            <a:pPr algn="just"/>
            <a:r>
              <a:rPr lang="en-US" dirty="0"/>
              <a:t>Safety of lives and property should be every stakeholder business; therefore </a:t>
            </a:r>
            <a:r>
              <a:rPr lang="en-US" sz="1500" dirty="0" smtClean="0"/>
              <a:t>our client</a:t>
            </a:r>
            <a:r>
              <a:rPr lang="en-US" sz="1500" b="1" dirty="0" smtClean="0"/>
              <a:t> </a:t>
            </a:r>
            <a:r>
              <a:rPr lang="en-US" dirty="0"/>
              <a:t>should have a valid comprehensive insurance cover</a:t>
            </a:r>
            <a:r>
              <a:rPr lang="en-US" dirty="0" smtClean="0"/>
              <a:t>.</a:t>
            </a:r>
            <a:endParaRPr lang="en-US" dirty="0"/>
          </a:p>
          <a:p>
            <a:pPr algn="just"/>
            <a:r>
              <a:rPr lang="en-US" dirty="0"/>
              <a:t>Official working hours should be strictly adhered to. In the case of over time, the client shall pay such overtime as `other charges` to the staff involved</a:t>
            </a:r>
            <a:r>
              <a:rPr lang="en-US" dirty="0" smtClean="0"/>
              <a:t>.</a:t>
            </a:r>
            <a:endParaRPr lang="en-US" dirty="0"/>
          </a:p>
          <a:p>
            <a:pPr algn="just"/>
            <a:r>
              <a:rPr lang="en-US" dirty="0"/>
              <a:t>Agreed emolument is subject to periodic upward review, though reasonable time should be given by the either parties</a:t>
            </a:r>
            <a:r>
              <a:rPr lang="en-US" dirty="0" smtClean="0"/>
              <a:t>.</a:t>
            </a:r>
            <a:endParaRPr lang="en-US" dirty="0"/>
          </a:p>
          <a:p>
            <a:pPr algn="just"/>
            <a:r>
              <a:rPr lang="en-US" dirty="0"/>
              <a:t>The client should not in any way undermine advises, appeals, or suggestions made by </a:t>
            </a:r>
            <a:r>
              <a:rPr lang="en-US" b="1" dirty="0"/>
              <a:t>TOM-RICHARDS CONSULTING</a:t>
            </a:r>
            <a:r>
              <a:rPr lang="en-US" dirty="0"/>
              <a:t> concerning the outsourced staff</a:t>
            </a:r>
            <a:r>
              <a:rPr lang="en-US" dirty="0" smtClean="0"/>
              <a:t>.</a:t>
            </a:r>
            <a:endParaRPr lang="en-US" dirty="0"/>
          </a:p>
          <a:p>
            <a:pPr algn="just"/>
            <a:r>
              <a:rPr lang="en-US" dirty="0"/>
              <a:t>In the event of dissatisfaction due to incompatibility or poor service delivery, </a:t>
            </a:r>
            <a:r>
              <a:rPr lang="en-US" b="1" dirty="0"/>
              <a:t>TOM-RICHARDS CONSULTING</a:t>
            </a:r>
            <a:r>
              <a:rPr lang="en-US" dirty="0"/>
              <a:t> shall be given a month notice to effect the replacement. </a:t>
            </a:r>
          </a:p>
          <a:p>
            <a:endParaRPr lang="en-US" dirty="0"/>
          </a:p>
        </p:txBody>
      </p:sp>
      <p:sp>
        <p:nvSpPr>
          <p:cNvPr id="5" name="Title 1"/>
          <p:cNvSpPr txBox="1">
            <a:spLocks/>
          </p:cNvSpPr>
          <p:nvPr/>
        </p:nvSpPr>
        <p:spPr>
          <a:xfrm>
            <a:off x="377371" y="214089"/>
            <a:ext cx="9202058" cy="801914"/>
          </a:xfrm>
          <a:prstGeom prst="rect">
            <a:avLst/>
          </a:prstGeom>
          <a:solidFill>
            <a:srgbClr val="63A9CD"/>
          </a:solidFill>
          <a:ln>
            <a:noFill/>
          </a:ln>
          <a:effectLst>
            <a:glow rad="63500">
              <a:schemeClr val="accent3">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b" anchorCtr="0">
            <a:noAutofit/>
          </a:bodyPr>
          <a:lstStyle>
            <a:lvl1pPr marL="228600" indent="-228600" algn="l" defTabSz="914400" rtl="0" eaLnBrk="1" latinLnBrk="0" hangingPunct="1">
              <a:spcBef>
                <a:spcPct val="0"/>
              </a:spcBef>
              <a:buClr>
                <a:schemeClr val="accent6">
                  <a:lumMod val="75000"/>
                </a:schemeClr>
              </a:buClr>
              <a:buSzPct val="128000"/>
              <a:buFont typeface="Georgia" pitchFamily="18" charset="0"/>
              <a:buChar char="*"/>
              <a:defRPr sz="28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n-US" sz="4000" dirty="0" smtClean="0">
                <a:solidFill>
                  <a:schemeClr val="bg1"/>
                </a:solidFill>
                <a:effectLst>
                  <a:outerShdw blurRad="38100" dist="38100" dir="2700000" algn="tl">
                    <a:srgbClr val="000000">
                      <a:alpha val="43137"/>
                    </a:srgbClr>
                  </a:outerShdw>
                </a:effectLst>
              </a:rPr>
              <a:t>OUTSOURCING </a:t>
            </a:r>
            <a:r>
              <a:rPr lang="en-US" dirty="0" smtClean="0">
                <a:solidFill>
                  <a:schemeClr val="bg1"/>
                </a:solidFill>
                <a:effectLst>
                  <a:outerShdw blurRad="38100" dist="38100" dir="2700000" algn="tl">
                    <a:srgbClr val="000000">
                      <a:alpha val="43137"/>
                    </a:srgbClr>
                  </a:outerShdw>
                </a:effectLst>
              </a:rPr>
              <a:t>– Terms &amp; Conditions</a:t>
            </a:r>
            <a:endParaRPr lang="en-US" dirty="0">
              <a:solidFill>
                <a:schemeClr val="bg1"/>
              </a:solidFill>
              <a:effectLst>
                <a:outerShdw blurRad="38100" dist="38100" dir="2700000" algn="tl">
                  <a:srgbClr val="000000">
                    <a:alpha val="43137"/>
                  </a:srgbClr>
                </a:outerShdw>
              </a:effectLst>
            </a:endParaRPr>
          </a:p>
        </p:txBody>
      </p:sp>
      <p:sp>
        <p:nvSpPr>
          <p:cNvPr id="6" name="Text Placeholder 3"/>
          <p:cNvSpPr txBox="1">
            <a:spLocks/>
          </p:cNvSpPr>
          <p:nvPr/>
        </p:nvSpPr>
        <p:spPr>
          <a:xfrm>
            <a:off x="4978400" y="1139372"/>
            <a:ext cx="4601029" cy="5558971"/>
          </a:xfrm>
          <a:prstGeom prst="rect">
            <a:avLst/>
          </a:prstGeom>
          <a:solidFill>
            <a:schemeClr val="bg1"/>
          </a:solidFill>
          <a:ln w="19050">
            <a:solidFill>
              <a:schemeClr val="tx1"/>
            </a:solid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92500" lnSpcReduction="2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9pPr>
          </a:lstStyle>
          <a:p>
            <a:r>
              <a:rPr lang="en-US" dirty="0"/>
              <a:t>One month notice of salary in lieu of notice shall be given in the event of termination of this contract.</a:t>
            </a:r>
          </a:p>
          <a:p>
            <a:r>
              <a:rPr lang="en-US" dirty="0"/>
              <a:t> </a:t>
            </a:r>
          </a:p>
          <a:p>
            <a:r>
              <a:rPr lang="en-US" dirty="0"/>
              <a:t>Thirteenth month salary/end of the year bonus shall be at the discretion of both stakeholders, where deemed necessary, it shall be termed as `other charges` payable to TOM-RICHARDS CONSULTING </a:t>
            </a:r>
          </a:p>
          <a:p>
            <a:r>
              <a:rPr lang="en-US" dirty="0"/>
              <a:t> </a:t>
            </a:r>
          </a:p>
          <a:p>
            <a:r>
              <a:rPr lang="en-US" dirty="0"/>
              <a:t>Medical allowance of employee shall also be at the discretion of the stakeholders, which shall be termed as `other charges` payable to TOM-RICHARDS CONSULTING.</a:t>
            </a:r>
          </a:p>
          <a:p>
            <a:r>
              <a:rPr lang="en-US" dirty="0"/>
              <a:t> </a:t>
            </a:r>
          </a:p>
          <a:p>
            <a:r>
              <a:rPr lang="en-US" dirty="0"/>
              <a:t>OTHER CHARGES which include 13</a:t>
            </a:r>
            <a:r>
              <a:rPr lang="en-US" baseline="30000" dirty="0"/>
              <a:t>th</a:t>
            </a:r>
            <a:r>
              <a:rPr lang="en-US" dirty="0"/>
              <a:t> month salary/bonus, leave allowance, medical allowance and overtime shall be based on staff total remuneration per month, payable to TOM-RICHARDS CONSULTING yearly. The above `other charges` if agreed upon should be paid as at when due. Nevertheless payment or handling of the above termed as `other charges` is subject to the discretion of </a:t>
            </a:r>
            <a:r>
              <a:rPr lang="en-US" dirty="0" err="1"/>
              <a:t>Fruitbox</a:t>
            </a:r>
            <a:r>
              <a:rPr lang="en-US" dirty="0"/>
              <a:t> Investment.</a:t>
            </a:r>
          </a:p>
          <a:p>
            <a:r>
              <a:rPr lang="en-US" dirty="0"/>
              <a:t> </a:t>
            </a:r>
          </a:p>
          <a:p>
            <a:r>
              <a:rPr lang="en-US" dirty="0"/>
              <a:t>Outsourced staff’s selection and engagement shall include submission of detailed resume, photocopies of required certification for each job category, 2 passport size photographs, two letter of guaranty from prominent persons duly confirmed and ratified by TOM-RICHARDS CONSULTING </a:t>
            </a:r>
          </a:p>
          <a:p>
            <a:endParaRPr lang="en-US" dirty="0"/>
          </a:p>
        </p:txBody>
      </p:sp>
    </p:spTree>
    <p:extLst>
      <p:ext uri="{BB962C8B-B14F-4D97-AF65-F5344CB8AC3E}">
        <p14:creationId xmlns:p14="http://schemas.microsoft.com/office/powerpoint/2010/main" val="2205623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77371" y="1161143"/>
            <a:ext cx="4601029" cy="5558971"/>
          </a:xfrm>
          <a:solidFill>
            <a:schemeClr val="bg1"/>
          </a:solidFill>
          <a:ln w="19050">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just"/>
            <a:r>
              <a:rPr lang="en-US" b="1" dirty="0" smtClean="0"/>
              <a:t>1.1</a:t>
            </a:r>
            <a:r>
              <a:rPr lang="en-US" b="1" dirty="0"/>
              <a:t>	A </a:t>
            </a:r>
            <a:r>
              <a:rPr lang="en-US" b="1" dirty="0" smtClean="0"/>
              <a:t>yearly retainer-ship fee of N200,000 (two hundred thousand </a:t>
            </a:r>
            <a:r>
              <a:rPr lang="en-US" b="1" dirty="0"/>
              <a:t>naira ) </a:t>
            </a:r>
            <a:r>
              <a:rPr lang="en-US" b="1" dirty="0" smtClean="0"/>
              <a:t>is payable </a:t>
            </a:r>
            <a:r>
              <a:rPr lang="en-US" b="1" dirty="0"/>
              <a:t>to </a:t>
            </a:r>
            <a:r>
              <a:rPr lang="en-US" b="1" dirty="0" smtClean="0"/>
              <a:t>TOM-RICHARDS CONSULTING before </a:t>
            </a:r>
            <a:r>
              <a:rPr lang="en-US" b="1" dirty="0"/>
              <a:t>any request</a:t>
            </a:r>
          </a:p>
          <a:p>
            <a:pPr algn="just"/>
            <a:r>
              <a:rPr lang="en-US" b="1" dirty="0"/>
              <a:t>1.2	Upon engagement, 10% of the placed candidates total annual salary, including allowances would be payable to </a:t>
            </a:r>
            <a:r>
              <a:rPr lang="en-US" b="1" dirty="0" smtClean="0"/>
              <a:t>TOM-RICHARDS CONSULTING  as </a:t>
            </a:r>
            <a:r>
              <a:rPr lang="en-US" b="1" dirty="0"/>
              <a:t>recruitment fee by the employer.</a:t>
            </a:r>
          </a:p>
          <a:p>
            <a:pPr algn="just"/>
            <a:r>
              <a:rPr lang="en-US" b="1" dirty="0"/>
              <a:t>1.3.	Clients or the employers should notify the firm </a:t>
            </a:r>
            <a:r>
              <a:rPr lang="en-US" b="1" dirty="0" smtClean="0"/>
              <a:t>(TRC) </a:t>
            </a:r>
            <a:r>
              <a:rPr lang="en-US" b="1" dirty="0"/>
              <a:t>immediately a candidate introduce to them is employed, giving all details  of total earning per annum as well as the specific date of commencement for payment within 14 days of the invoice.</a:t>
            </a:r>
          </a:p>
          <a:p>
            <a:pPr algn="just"/>
            <a:r>
              <a:rPr lang="en-US" b="1" dirty="0"/>
              <a:t>1.4.	All account are due for payment within 14 days of the invoice.</a:t>
            </a:r>
          </a:p>
          <a:p>
            <a:pPr algn="just"/>
            <a:r>
              <a:rPr lang="en-US" b="1" dirty="0"/>
              <a:t>1.5.	Advertising cost if requested by the client, including production charges, will be invoiced in full, whether or not a candidate is employed, unless a client stipulates to the contrary.</a:t>
            </a:r>
          </a:p>
          <a:p>
            <a:pPr algn="just"/>
            <a:r>
              <a:rPr lang="en-US" b="1" dirty="0"/>
              <a:t>1.6.	In the case of outsourcing, special rate is charged which is fixed, and renewed periodically  and payable to </a:t>
            </a:r>
            <a:r>
              <a:rPr lang="en-US" b="1" dirty="0" smtClean="0"/>
              <a:t>TRC </a:t>
            </a:r>
            <a:r>
              <a:rPr lang="en-US" b="1" dirty="0"/>
              <a:t>at the end of each month until otherwise terminated. </a:t>
            </a:r>
          </a:p>
          <a:p>
            <a:pPr algn="just"/>
            <a:endParaRPr lang="en-US" b="1" dirty="0"/>
          </a:p>
        </p:txBody>
      </p:sp>
      <p:sp>
        <p:nvSpPr>
          <p:cNvPr id="5" name="Title 1"/>
          <p:cNvSpPr txBox="1">
            <a:spLocks/>
          </p:cNvSpPr>
          <p:nvPr/>
        </p:nvSpPr>
        <p:spPr>
          <a:xfrm>
            <a:off x="377371" y="214089"/>
            <a:ext cx="9202058" cy="801914"/>
          </a:xfrm>
          <a:prstGeom prst="rect">
            <a:avLst/>
          </a:prstGeom>
          <a:solidFill>
            <a:srgbClr val="63A9CD"/>
          </a:solidFill>
          <a:ln>
            <a:noFill/>
          </a:ln>
          <a:effectLst>
            <a:glow rad="63500">
              <a:schemeClr val="accent3">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0" anchor="b" anchorCtr="0">
            <a:noAutofit/>
          </a:bodyPr>
          <a:lstStyle>
            <a:lvl1pPr marL="228600" indent="-228600" algn="l" defTabSz="914400" rtl="0" eaLnBrk="1" latinLnBrk="0" hangingPunct="1">
              <a:spcBef>
                <a:spcPct val="0"/>
              </a:spcBef>
              <a:buClr>
                <a:schemeClr val="accent6">
                  <a:lumMod val="75000"/>
                </a:schemeClr>
              </a:buClr>
              <a:buSzPct val="128000"/>
              <a:buFont typeface="Georgia" pitchFamily="18" charset="0"/>
              <a:buChar char="*"/>
              <a:defRPr sz="28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n-US" sz="4000" dirty="0" smtClean="0">
                <a:solidFill>
                  <a:schemeClr val="bg1"/>
                </a:solidFill>
                <a:effectLst>
                  <a:outerShdw blurRad="38100" dist="38100" dir="2700000" algn="tl">
                    <a:srgbClr val="000000">
                      <a:alpha val="43137"/>
                    </a:srgbClr>
                  </a:outerShdw>
                </a:effectLst>
              </a:rPr>
              <a:t>RECRUITMENT </a:t>
            </a:r>
            <a:r>
              <a:rPr lang="en-US" dirty="0" smtClean="0">
                <a:solidFill>
                  <a:schemeClr val="bg1"/>
                </a:solidFill>
                <a:effectLst>
                  <a:outerShdw blurRad="38100" dist="38100" dir="2700000" algn="tl">
                    <a:srgbClr val="000000">
                      <a:alpha val="43137"/>
                    </a:srgbClr>
                  </a:outerShdw>
                </a:effectLst>
              </a:rPr>
              <a:t>– Terms &amp; Conditions</a:t>
            </a:r>
            <a:endParaRPr lang="en-US" dirty="0">
              <a:solidFill>
                <a:schemeClr val="bg1"/>
              </a:solidFill>
              <a:effectLst>
                <a:outerShdw blurRad="38100" dist="38100" dir="2700000" algn="tl">
                  <a:srgbClr val="000000">
                    <a:alpha val="43137"/>
                  </a:srgbClr>
                </a:outerShdw>
              </a:effectLst>
            </a:endParaRPr>
          </a:p>
        </p:txBody>
      </p:sp>
      <p:sp>
        <p:nvSpPr>
          <p:cNvPr id="6" name="Text Placeholder 3"/>
          <p:cNvSpPr txBox="1">
            <a:spLocks/>
          </p:cNvSpPr>
          <p:nvPr/>
        </p:nvSpPr>
        <p:spPr>
          <a:xfrm>
            <a:off x="4978400" y="1139372"/>
            <a:ext cx="4601029" cy="5558971"/>
          </a:xfrm>
          <a:prstGeom prst="rect">
            <a:avLst/>
          </a:prstGeom>
          <a:solidFill>
            <a:schemeClr val="bg1"/>
          </a:solidFill>
          <a:ln w="19050">
            <a:solidFill>
              <a:schemeClr val="tx1"/>
            </a:solid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lnSpcReduction="1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9pPr>
          </a:lstStyle>
          <a:p>
            <a:pPr algn="just"/>
            <a:r>
              <a:rPr lang="en-US" dirty="0"/>
              <a:t>1.7.	In the event of an employment terminating before  or by expiration of </a:t>
            </a:r>
            <a:r>
              <a:rPr lang="en-US" dirty="0" smtClean="0"/>
              <a:t>6 </a:t>
            </a:r>
            <a:r>
              <a:rPr lang="en-US" dirty="0"/>
              <a:t>months of the applicants resumption to work, </a:t>
            </a:r>
            <a:r>
              <a:rPr lang="en-US" dirty="0" smtClean="0"/>
              <a:t>TRC  </a:t>
            </a:r>
            <a:r>
              <a:rPr lang="en-US" dirty="0"/>
              <a:t>shall replace  such staff free of charge, provided the client has paid the 10% professional fee. </a:t>
            </a:r>
          </a:p>
          <a:p>
            <a:pPr algn="just"/>
            <a:r>
              <a:rPr lang="en-US" dirty="0"/>
              <a:t>1.8.	Clause 1.7 above would not apply if the client fails to meet with the conditions stipulated in clause 1.4. above.</a:t>
            </a:r>
          </a:p>
          <a:p>
            <a:pPr algn="just"/>
            <a:r>
              <a:rPr lang="en-US" dirty="0"/>
              <a:t>1.9.	Introductions are confidential.  To pass them to other person (s) renders the original recipient liable for fees in respect of candidates appointed by this means.</a:t>
            </a:r>
          </a:p>
          <a:p>
            <a:pPr algn="just"/>
            <a:r>
              <a:rPr lang="en-US" dirty="0"/>
              <a:t>1.10. Information's provided by candidates are subject to the employer or clients strict </a:t>
            </a:r>
            <a:r>
              <a:rPr lang="en-US" dirty="0" smtClean="0"/>
              <a:t>BCV.  </a:t>
            </a:r>
            <a:r>
              <a:rPr lang="en-US" dirty="0"/>
              <a:t>References should therefore be sought by the employer whenever considered necessary.</a:t>
            </a:r>
          </a:p>
          <a:p>
            <a:pPr algn="just"/>
            <a:r>
              <a:rPr lang="en-US" dirty="0"/>
              <a:t>1.11. Whilst every effort is </a:t>
            </a:r>
            <a:r>
              <a:rPr lang="en-US" dirty="0" smtClean="0"/>
              <a:t>being made </a:t>
            </a:r>
            <a:r>
              <a:rPr lang="en-US" dirty="0"/>
              <a:t>to maintain a high standard of integrity and a reliable service, the firm can not accept responsibility for any loss, damage, costs, or compensation  (whether direct, or consequential) which may be suffered by the client for which the client may become liable, arising out of the introduction by the firm, either by </a:t>
            </a:r>
            <a:r>
              <a:rPr lang="en-US" dirty="0" smtClean="0"/>
              <a:t> </a:t>
            </a:r>
            <a:r>
              <a:rPr lang="en-US" dirty="0"/>
              <a:t>permanent applicants, temporary applicants, or management trainee applicants as the case my be.</a:t>
            </a:r>
          </a:p>
        </p:txBody>
      </p:sp>
    </p:spTree>
    <p:extLst>
      <p:ext uri="{BB962C8B-B14F-4D97-AF65-F5344CB8AC3E}">
        <p14:creationId xmlns:p14="http://schemas.microsoft.com/office/powerpoint/2010/main" val="100016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072888310"/>
              </p:ext>
            </p:extLst>
          </p:nvPr>
        </p:nvGraphicFramePr>
        <p:xfrm>
          <a:off x="4913308" y="5785"/>
          <a:ext cx="5009403" cy="568193"/>
        </p:xfrm>
        <a:graphic>
          <a:graphicData uri="http://schemas.openxmlformats.org/drawingml/2006/table">
            <a:tbl>
              <a:tblPr firstRow="1" bandRow="1">
                <a:tableStyleId>{5C22544A-7EE6-4342-B048-85BDC9FD1C3A}</a:tableStyleId>
              </a:tblPr>
              <a:tblGrid>
                <a:gridCol w="5009403"/>
              </a:tblGrid>
              <a:tr h="568193">
                <a:tc>
                  <a:txBody>
                    <a:bodyPr/>
                    <a:lstStyle/>
                    <a:p>
                      <a:pPr algn="r"/>
                      <a:r>
                        <a:rPr lang="en-US" sz="2200" b="1" dirty="0" smtClean="0">
                          <a:solidFill>
                            <a:schemeClr val="bg1"/>
                          </a:solidFill>
                          <a:latin typeface="Arial Black"/>
                          <a:cs typeface="Arial Black"/>
                        </a:rPr>
                        <a:t>OUR</a:t>
                      </a:r>
                      <a:r>
                        <a:rPr lang="en-US" sz="2200" b="1" baseline="0" dirty="0" smtClean="0">
                          <a:solidFill>
                            <a:schemeClr val="bg1"/>
                          </a:solidFill>
                          <a:latin typeface="Arial Black"/>
                          <a:cs typeface="Arial Black"/>
                        </a:rPr>
                        <a:t> MANAGEMENT TEAM</a:t>
                      </a:r>
                      <a:endParaRPr lang="en-US" sz="2200" b="1" dirty="0">
                        <a:solidFill>
                          <a:schemeClr val="bg1"/>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9ABC"/>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777110392"/>
              </p:ext>
            </p:extLst>
          </p:nvPr>
        </p:nvGraphicFramePr>
        <p:xfrm>
          <a:off x="274320" y="893627"/>
          <a:ext cx="9353005" cy="4122816"/>
        </p:xfrm>
        <a:graphic>
          <a:graphicData uri="http://schemas.openxmlformats.org/drawingml/2006/table">
            <a:tbl>
              <a:tblPr firstRow="1" bandRow="1">
                <a:tableStyleId>{5C22544A-7EE6-4342-B048-85BDC9FD1C3A}</a:tableStyleId>
              </a:tblPr>
              <a:tblGrid>
                <a:gridCol w="4656092"/>
                <a:gridCol w="4696913"/>
              </a:tblGrid>
              <a:tr h="495010">
                <a:tc>
                  <a:txBody>
                    <a:bodyPr/>
                    <a:lstStyle/>
                    <a:p>
                      <a:r>
                        <a:rPr lang="en-US" sz="1600" dirty="0" smtClean="0">
                          <a:solidFill>
                            <a:schemeClr val="tx1"/>
                          </a:solidFill>
                        </a:rPr>
                        <a:t>Principal</a:t>
                      </a:r>
                      <a:r>
                        <a:rPr lang="en-US" sz="1600" baseline="0" dirty="0" smtClean="0">
                          <a:solidFill>
                            <a:schemeClr val="tx1"/>
                          </a:solidFill>
                        </a:rPr>
                        <a:t> Partner: </a:t>
                      </a:r>
                    </a:p>
                    <a:p>
                      <a:r>
                        <a:rPr lang="en-US" sz="1600" baseline="0" dirty="0" smtClean="0">
                          <a:solidFill>
                            <a:schemeClr val="tx1"/>
                          </a:solidFill>
                        </a:rPr>
                        <a:t>Matthew </a:t>
                      </a:r>
                      <a:r>
                        <a:rPr lang="en-US" sz="1600" baseline="0" dirty="0" err="1" smtClean="0">
                          <a:solidFill>
                            <a:schemeClr val="tx1"/>
                          </a:solidFill>
                        </a:rPr>
                        <a:t>Agbeyegbe</a:t>
                      </a:r>
                      <a:endParaRPr lang="en-US" sz="1600" baseline="0" dirty="0">
                        <a:solidFill>
                          <a:schemeClr val="tx1"/>
                        </a:solidFill>
                      </a:endParaRPr>
                    </a:p>
                    <a:p>
                      <a:r>
                        <a:rPr lang="en-US" sz="1600" baseline="0" dirty="0" smtClean="0">
                          <a:solidFill>
                            <a:schemeClr val="tx1"/>
                          </a:solidFill>
                        </a:rPr>
                        <a:t>Contact: +234 805 533 9870</a:t>
                      </a:r>
                    </a:p>
                    <a:p>
                      <a:r>
                        <a:rPr lang="en-US" sz="1600" baseline="0" dirty="0" smtClean="0">
                          <a:solidFill>
                            <a:schemeClr val="tx1"/>
                          </a:solidFill>
                        </a:rPr>
                        <a:t>E-mail: matthew.agbeyegbe@tomrichardsconsulting.com.ng</a:t>
                      </a:r>
                    </a:p>
                  </a:txBody>
                  <a:tcPr>
                    <a:noFill/>
                  </a:tcPr>
                </a:tc>
                <a:tc>
                  <a:txBody>
                    <a:bodyPr/>
                    <a:lstStyle/>
                    <a:p>
                      <a:endParaRPr lang="en-US" sz="1600" dirty="0">
                        <a:solidFill>
                          <a:srgbClr val="589ABC"/>
                        </a:solidFill>
                      </a:endParaRPr>
                    </a:p>
                  </a:txBody>
                  <a:tcPr>
                    <a:noFill/>
                  </a:tcPr>
                </a:tc>
              </a:tr>
              <a:tr h="385008">
                <a:tc>
                  <a:txBody>
                    <a:bodyPr/>
                    <a:lstStyle/>
                    <a:p>
                      <a:r>
                        <a:rPr lang="en-US" sz="1600" b="1" dirty="0" smtClean="0">
                          <a:solidFill>
                            <a:schemeClr val="accent1">
                              <a:lumMod val="50000"/>
                            </a:schemeClr>
                          </a:solidFill>
                          <a:latin typeface="Arial Narrow" pitchFamily="34" charset="0"/>
                        </a:rPr>
                        <a:t>Managing Partner : </a:t>
                      </a:r>
                      <a:r>
                        <a:rPr lang="en-US" sz="1600" b="1" dirty="0" err="1" smtClean="0">
                          <a:solidFill>
                            <a:schemeClr val="accent1">
                              <a:lumMod val="50000"/>
                            </a:schemeClr>
                          </a:solidFill>
                          <a:latin typeface="Arial Narrow" pitchFamily="34" charset="0"/>
                        </a:rPr>
                        <a:t>Adewale</a:t>
                      </a:r>
                      <a:r>
                        <a:rPr lang="en-US" sz="1600" b="1" dirty="0" smtClean="0">
                          <a:solidFill>
                            <a:schemeClr val="accent1">
                              <a:lumMod val="50000"/>
                            </a:schemeClr>
                          </a:solidFill>
                          <a:latin typeface="Arial Narrow" pitchFamily="34" charset="0"/>
                        </a:rPr>
                        <a:t> Adebayo</a:t>
                      </a:r>
                      <a:endParaRPr lang="en-US" sz="1600" b="1" dirty="0">
                        <a:solidFill>
                          <a:schemeClr val="accent1">
                            <a:lumMod val="50000"/>
                          </a:schemeClr>
                        </a:solidFill>
                        <a:latin typeface="Arial Narrow" pitchFamily="34" charset="0"/>
                      </a:endParaRPr>
                    </a:p>
                  </a:txBody>
                  <a:tcPr>
                    <a:noFill/>
                  </a:tcPr>
                </a:tc>
                <a:tc>
                  <a:txBody>
                    <a:bodyPr/>
                    <a:lstStyle/>
                    <a:p>
                      <a:r>
                        <a:rPr lang="en-US" sz="1600" b="1" dirty="0" smtClean="0">
                          <a:solidFill>
                            <a:schemeClr val="accent1">
                              <a:lumMod val="50000"/>
                            </a:schemeClr>
                          </a:solidFill>
                          <a:latin typeface="Arial Narrow" pitchFamily="34" charset="0"/>
                        </a:rPr>
                        <a:t>Managing Partner  :</a:t>
                      </a:r>
                      <a:r>
                        <a:rPr lang="en-US" sz="1600" b="1" baseline="0" dirty="0" smtClean="0">
                          <a:solidFill>
                            <a:schemeClr val="accent1">
                              <a:lumMod val="50000"/>
                            </a:schemeClr>
                          </a:solidFill>
                          <a:latin typeface="Arial Narrow" pitchFamily="34" charset="0"/>
                        </a:rPr>
                        <a:t> </a:t>
                      </a:r>
                      <a:r>
                        <a:rPr lang="en-US" sz="1600" b="1" baseline="0" dirty="0" err="1" smtClean="0">
                          <a:solidFill>
                            <a:schemeClr val="accent1">
                              <a:lumMod val="50000"/>
                            </a:schemeClr>
                          </a:solidFill>
                          <a:latin typeface="Arial Narrow" pitchFamily="34" charset="0"/>
                        </a:rPr>
                        <a:t>Abayomi</a:t>
                      </a:r>
                      <a:r>
                        <a:rPr lang="en-US" sz="1600" b="1" baseline="0" dirty="0" smtClean="0">
                          <a:solidFill>
                            <a:schemeClr val="accent1">
                              <a:lumMod val="50000"/>
                            </a:schemeClr>
                          </a:solidFill>
                          <a:latin typeface="Arial Narrow" pitchFamily="34" charset="0"/>
                        </a:rPr>
                        <a:t> Adebayo</a:t>
                      </a:r>
                      <a:endParaRPr lang="en-US" sz="1600" b="1" dirty="0" smtClean="0">
                        <a:solidFill>
                          <a:schemeClr val="accent1">
                            <a:lumMod val="50000"/>
                          </a:schemeClr>
                        </a:solidFill>
                        <a:latin typeface="Arial Narrow" pitchFamily="34" charset="0"/>
                      </a:endParaRPr>
                    </a:p>
                  </a:txBody>
                  <a:tcPr>
                    <a:noFill/>
                  </a:tcPr>
                </a:tc>
              </a:tr>
              <a:tr h="385008">
                <a:tc>
                  <a:txBody>
                    <a:bodyPr/>
                    <a:lstStyle/>
                    <a:p>
                      <a:r>
                        <a:rPr lang="en-US" sz="1600" b="1" dirty="0" smtClean="0">
                          <a:solidFill>
                            <a:schemeClr val="accent1">
                              <a:lumMod val="50000"/>
                            </a:schemeClr>
                          </a:solidFill>
                        </a:rPr>
                        <a:t>Contact: </a:t>
                      </a:r>
                      <a:r>
                        <a:rPr lang="en-US" sz="1600" dirty="0" smtClean="0"/>
                        <a:t>+234</a:t>
                      </a:r>
                      <a:r>
                        <a:rPr lang="en-US" sz="1600" baseline="0" dirty="0" smtClean="0"/>
                        <a:t> 909 328 5817</a:t>
                      </a:r>
                      <a:endParaRPr lang="en-US" sz="1600" dirty="0"/>
                    </a:p>
                  </a:txBody>
                  <a:tcPr>
                    <a:noFill/>
                  </a:tcPr>
                </a:tc>
                <a:tc>
                  <a:txBody>
                    <a:bodyPr/>
                    <a:lstStyle/>
                    <a:p>
                      <a:r>
                        <a:rPr lang="en-US" sz="1600" b="1" dirty="0" smtClean="0">
                          <a:solidFill>
                            <a:schemeClr val="accent1">
                              <a:lumMod val="50000"/>
                            </a:schemeClr>
                          </a:solidFill>
                        </a:rPr>
                        <a:t>Contact</a:t>
                      </a:r>
                      <a:r>
                        <a:rPr lang="en-US" sz="1600" dirty="0" smtClean="0"/>
                        <a:t>: +234 803</a:t>
                      </a:r>
                      <a:r>
                        <a:rPr lang="en-US" sz="1600" baseline="0" dirty="0" smtClean="0"/>
                        <a:t> 844 7519</a:t>
                      </a:r>
                      <a:endParaRPr lang="en-US" sz="1600" dirty="0"/>
                    </a:p>
                  </a:txBody>
                  <a:tcPr>
                    <a:noFill/>
                  </a:tcPr>
                </a:tc>
              </a:tr>
              <a:tr h="550011">
                <a:tc>
                  <a:txBody>
                    <a:bodyPr/>
                    <a:lstStyle/>
                    <a:p>
                      <a:r>
                        <a:rPr lang="en-US" sz="1600" b="1" dirty="0" smtClean="0">
                          <a:solidFill>
                            <a:schemeClr val="accent1">
                              <a:lumMod val="50000"/>
                            </a:schemeClr>
                          </a:solidFill>
                        </a:rPr>
                        <a:t>E-mail:</a:t>
                      </a:r>
                      <a:r>
                        <a:rPr lang="en-US" sz="1600" b="1" baseline="0" dirty="0" smtClean="0">
                          <a:solidFill>
                            <a:schemeClr val="accent1">
                              <a:lumMod val="50000"/>
                            </a:schemeClr>
                          </a:solidFill>
                        </a:rPr>
                        <a:t> </a:t>
                      </a:r>
                      <a:r>
                        <a:rPr lang="en-US" sz="1600" dirty="0" smtClean="0">
                          <a:hlinkClick r:id="rId2"/>
                        </a:rPr>
                        <a:t>adewale.adebayo@tomrichardsconsulting.com.ng</a:t>
                      </a:r>
                      <a:endParaRPr lang="en-US" sz="1600" dirty="0"/>
                    </a:p>
                  </a:txBody>
                  <a:tcPr>
                    <a:noFill/>
                  </a:tcPr>
                </a:tc>
                <a:tc>
                  <a:txBody>
                    <a:bodyPr/>
                    <a:lstStyle/>
                    <a:p>
                      <a:r>
                        <a:rPr lang="en-US" sz="1600" b="1" dirty="0" smtClean="0"/>
                        <a:t>E-mail: </a:t>
                      </a:r>
                    </a:p>
                    <a:p>
                      <a:r>
                        <a:rPr lang="en-US" sz="1600" dirty="0" err="1" smtClean="0">
                          <a:solidFill>
                            <a:schemeClr val="tx1"/>
                          </a:solidFill>
                          <a:hlinkClick r:id="rId3"/>
                        </a:rPr>
                        <a:t>abayomi</a:t>
                      </a:r>
                      <a:r>
                        <a:rPr lang="en-US" sz="1600" dirty="0" smtClean="0">
                          <a:solidFill>
                            <a:schemeClr val="tx1"/>
                          </a:solidFill>
                          <a:hlinkClick r:id="rId3"/>
                        </a:rPr>
                        <a:t>.</a:t>
                      </a:r>
                      <a:r>
                        <a:rPr lang="en-US" sz="1600" baseline="0" dirty="0" smtClean="0">
                          <a:solidFill>
                            <a:schemeClr val="tx1"/>
                          </a:solidFill>
                          <a:hlinkClick r:id="rId3"/>
                        </a:rPr>
                        <a:t> adebayo@tomrichards.com.ng</a:t>
                      </a:r>
                      <a:r>
                        <a:rPr lang="en-US" sz="1600" dirty="0" smtClean="0">
                          <a:solidFill>
                            <a:schemeClr val="tx1"/>
                          </a:solidFill>
                        </a:rPr>
                        <a:t> </a:t>
                      </a: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smtClean="0">
                        <a:solidFill>
                          <a:schemeClr val="tx1"/>
                        </a:solidFill>
                      </a:endParaRPr>
                    </a:p>
                    <a:p>
                      <a:endParaRPr lang="en-US" sz="1600" dirty="0">
                        <a:solidFill>
                          <a:schemeClr val="tx1"/>
                        </a:solidFill>
                      </a:endParaRPr>
                    </a:p>
                  </a:txBody>
                  <a:tcP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48239906"/>
              </p:ext>
            </p:extLst>
          </p:nvPr>
        </p:nvGraphicFramePr>
        <p:xfrm>
          <a:off x="333829" y="3730171"/>
          <a:ext cx="9319621" cy="3836126"/>
        </p:xfrm>
        <a:graphic>
          <a:graphicData uri="http://schemas.openxmlformats.org/drawingml/2006/table">
            <a:tbl>
              <a:tblPr firstRow="1" bandRow="1">
                <a:tableStyleId>{2D5ABB26-0587-4C30-8999-92F81FD0307C}</a:tableStyleId>
              </a:tblPr>
              <a:tblGrid>
                <a:gridCol w="9319621"/>
              </a:tblGrid>
              <a:tr h="1306286">
                <a:tc>
                  <a:txBody>
                    <a:bodyPr/>
                    <a:lstStyle/>
                    <a:p>
                      <a:r>
                        <a:rPr lang="en-US" sz="1400" kern="1200" dirty="0" smtClean="0">
                          <a:effectLst/>
                        </a:rPr>
                        <a:t/>
                      </a:r>
                      <a:br>
                        <a:rPr lang="en-US" sz="1400" kern="1200" dirty="0" smtClean="0">
                          <a:effectLst/>
                        </a:rPr>
                      </a:br>
                      <a:r>
                        <a:rPr lang="en-US" sz="1400" kern="1200" dirty="0" smtClean="0">
                          <a:effectLst/>
                        </a:rPr>
                        <a:t>Associate Partner: </a:t>
                      </a:r>
                      <a:r>
                        <a:rPr lang="en-US" sz="1400" kern="1200" dirty="0" err="1" smtClean="0">
                          <a:effectLst/>
                        </a:rPr>
                        <a:t>Oluwafunmilayo</a:t>
                      </a:r>
                      <a:r>
                        <a:rPr lang="en-US" sz="1400" kern="1200" baseline="0" dirty="0" smtClean="0">
                          <a:effectLst/>
                        </a:rPr>
                        <a:t> </a:t>
                      </a:r>
                      <a:r>
                        <a:rPr lang="en-US" sz="1400" kern="1200" baseline="0" dirty="0" err="1" smtClean="0">
                          <a:effectLst/>
                        </a:rPr>
                        <a:t>Alade</a:t>
                      </a:r>
                      <a:r>
                        <a:rPr lang="en-US" sz="1400" kern="1200" baseline="0" dirty="0" smtClean="0">
                          <a:effectLst/>
                        </a:rPr>
                        <a:t>                           Associate Partner: </a:t>
                      </a:r>
                      <a:r>
                        <a:rPr lang="en-US" sz="1400" kern="1200" baseline="0" dirty="0" err="1" smtClean="0">
                          <a:effectLst/>
                        </a:rPr>
                        <a:t>Husseni</a:t>
                      </a:r>
                      <a:r>
                        <a:rPr lang="en-US" sz="1400" kern="1200" baseline="0" dirty="0" smtClean="0">
                          <a:effectLst/>
                        </a:rPr>
                        <a:t> </a:t>
                      </a:r>
                      <a:r>
                        <a:rPr lang="en-US" sz="1400" kern="1200" baseline="0" dirty="0" err="1" smtClean="0">
                          <a:effectLst/>
                        </a:rPr>
                        <a:t>Edicha</a:t>
                      </a:r>
                      <a:endParaRPr lang="en-US" sz="1400" kern="1200" baseline="0" dirty="0" smtClean="0">
                        <a:effectLst/>
                      </a:endParaRPr>
                    </a:p>
                    <a:p>
                      <a:r>
                        <a:rPr lang="en-US" sz="1400" kern="1200" baseline="0" dirty="0" smtClean="0">
                          <a:effectLst/>
                        </a:rPr>
                        <a:t>Contact: +234 705 962 7708                                               Contact: +234 706 624 6533 </a:t>
                      </a:r>
                    </a:p>
                    <a:p>
                      <a:r>
                        <a:rPr lang="en-US" sz="1400" kern="1200" baseline="0" dirty="0" smtClean="0">
                          <a:effectLst/>
                        </a:rPr>
                        <a:t>E-mail:                                                                             E-mail: husseni.edicha@tomrichardsconsulting.com.ng</a:t>
                      </a:r>
                    </a:p>
                    <a:p>
                      <a:r>
                        <a:rPr lang="en-US" sz="1400" kern="1200" baseline="0" dirty="0" smtClean="0">
                          <a:effectLst/>
                        </a:rPr>
                        <a:t>olufunmi.alade@tomrichardsconsulting.com.ng</a:t>
                      </a:r>
                      <a:endParaRPr lang="en-US" sz="1400" kern="1200" dirty="0" smtClean="0">
                        <a:effectLst/>
                      </a:endParaRPr>
                    </a:p>
                    <a:p>
                      <a:endParaRPr lang="en-US" sz="1800" b="1" kern="1200" dirty="0" smtClean="0">
                        <a:effectLst/>
                      </a:endParaRPr>
                    </a:p>
                    <a:p>
                      <a:endParaRPr lang="en-US" sz="1800" b="1" kern="1200" dirty="0" smtClean="0">
                        <a:effectLst/>
                      </a:endParaRPr>
                    </a:p>
                    <a:p>
                      <a:r>
                        <a:rPr lang="en-US" sz="1800" b="1" kern="1200" dirty="0" smtClean="0">
                          <a:effectLst/>
                        </a:rPr>
                        <a:t>Telephone: </a:t>
                      </a:r>
                      <a:r>
                        <a:rPr lang="en-US" sz="1800" kern="1200" dirty="0" smtClean="0">
                          <a:effectLst/>
                        </a:rPr>
                        <a:t>+234 808 080 0299</a:t>
                      </a:r>
                      <a:br>
                        <a:rPr lang="en-US" sz="1800" kern="1200" dirty="0" smtClean="0">
                          <a:effectLst/>
                        </a:rPr>
                      </a:br>
                      <a:r>
                        <a:rPr lang="en-US" sz="1800" kern="1200" dirty="0" smtClean="0">
                          <a:effectLst/>
                        </a:rPr>
                        <a:t>                 </a:t>
                      </a:r>
                      <a:r>
                        <a:rPr lang="en-US" sz="1800" kern="1200" baseline="0" dirty="0" smtClean="0">
                          <a:effectLst/>
                        </a:rPr>
                        <a:t> </a:t>
                      </a:r>
                      <a:r>
                        <a:rPr lang="en-US" sz="1800" kern="1200" dirty="0" smtClean="0">
                          <a:effectLst/>
                        </a:rPr>
                        <a:t>                   </a:t>
                      </a:r>
                      <a:br>
                        <a:rPr lang="en-US" sz="1800" kern="1200" dirty="0" smtClean="0">
                          <a:effectLst/>
                        </a:rPr>
                      </a:br>
                      <a:r>
                        <a:rPr lang="en-US" sz="1800" b="1" kern="1200" dirty="0" smtClean="0">
                          <a:effectLst/>
                        </a:rPr>
                        <a:t>E- mail : </a:t>
                      </a:r>
                      <a:r>
                        <a:rPr lang="en-US" sz="1800" kern="1200" dirty="0" smtClean="0">
                          <a:effectLst/>
                        </a:rPr>
                        <a:t>    info@tomrichardsconsulting.com.ng</a:t>
                      </a:r>
                      <a:endParaRPr lang="en-US" sz="1800" b="0" i="0" kern="1200" dirty="0" smtClean="0">
                        <a:solidFill>
                          <a:schemeClr val="dk1"/>
                        </a:solidFill>
                        <a:effectLst/>
                        <a:latin typeface="+mn-lt"/>
                        <a:ea typeface="+mn-ea"/>
                        <a:cs typeface="+mn-cs"/>
                      </a:endParaRPr>
                    </a:p>
                  </a:txBody>
                  <a:tcPr/>
                </a:tc>
              </a:tr>
              <a:tr h="1306286">
                <a:tc>
                  <a:txBody>
                    <a:bodyPr/>
                    <a:lstStyle/>
                    <a:p>
                      <a:endParaRPr lang="en-US" sz="1800" b="0" i="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291753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39394"/>
            <a:ext cx="3994153" cy="6818606"/>
          </a:xfrm>
          <a:prstGeom prst="rect">
            <a:avLst/>
          </a:prstGeom>
          <a:solidFill>
            <a:srgbClr val="589AB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TextBox 9"/>
          <p:cNvSpPr txBox="1"/>
          <p:nvPr/>
        </p:nvSpPr>
        <p:spPr bwMode="gray">
          <a:xfrm>
            <a:off x="100849" y="39395"/>
            <a:ext cx="3826456" cy="863245"/>
          </a:xfrm>
          <a:prstGeom prst="rect">
            <a:avLst/>
          </a:prstGeom>
          <a:solidFill>
            <a:srgbClr val="589ABC"/>
          </a:solidFill>
          <a:ln w="9525">
            <a:noFill/>
            <a:miter lim="800000"/>
            <a:headEnd/>
            <a:tailEnd/>
          </a:ln>
        </p:spPr>
        <p:txBody>
          <a:bodyPr wrap="none" lIns="44450" tIns="44450" rIns="182880" bIns="44450" rtlCol="0" anchor="ctr" anchorCtr="0">
            <a:noAutofit/>
          </a:bodyPr>
          <a:lstStyle/>
          <a:p>
            <a:pPr algn="ctr"/>
            <a:r>
              <a:rPr lang="en-US" sz="2800" dirty="0" smtClean="0">
                <a:solidFill>
                  <a:schemeClr val="accent2">
                    <a:lumMod val="20000"/>
                    <a:lumOff val="80000"/>
                  </a:schemeClr>
                </a:solidFill>
                <a:latin typeface="Arial Black"/>
                <a:cs typeface="Arial Black"/>
              </a:rPr>
              <a:t>Why Us?</a:t>
            </a:r>
          </a:p>
        </p:txBody>
      </p:sp>
      <p:graphicFrame>
        <p:nvGraphicFramePr>
          <p:cNvPr id="11" name="Table 10"/>
          <p:cNvGraphicFramePr>
            <a:graphicFrameLocks noGrp="1"/>
          </p:cNvGraphicFramePr>
          <p:nvPr>
            <p:extLst>
              <p:ext uri="{D42A27DB-BD31-4B8C-83A1-F6EECF244321}">
                <p14:modId xmlns:p14="http://schemas.microsoft.com/office/powerpoint/2010/main" val="2158252252"/>
              </p:ext>
            </p:extLst>
          </p:nvPr>
        </p:nvGraphicFramePr>
        <p:xfrm>
          <a:off x="0" y="1637750"/>
          <a:ext cx="9655321" cy="4933997"/>
        </p:xfrm>
        <a:graphic>
          <a:graphicData uri="http://schemas.openxmlformats.org/drawingml/2006/table">
            <a:tbl>
              <a:tblPr firstRow="1" bandRow="1">
                <a:tableStyleId>{ED083AE6-46FA-4A59-8FB0-9F97EB10719F}</a:tableStyleId>
              </a:tblPr>
              <a:tblGrid>
                <a:gridCol w="3994153"/>
                <a:gridCol w="5661168"/>
              </a:tblGrid>
              <a:tr h="785446">
                <a:tc>
                  <a:txBody>
                    <a:bodyPr/>
                    <a:lstStyle/>
                    <a:p>
                      <a:pPr algn="r"/>
                      <a:r>
                        <a:rPr lang="en-US" sz="3200" b="1" dirty="0" smtClean="0"/>
                        <a:t>Efficient.</a:t>
                      </a:r>
                      <a:endParaRPr lang="en-US" sz="3200" b="1" dirty="0">
                        <a:solidFill>
                          <a:schemeClr val="bg1"/>
                        </a:solidFill>
                        <a:latin typeface="Arial Black"/>
                        <a:cs typeface="Arial Black"/>
                      </a:endParaRPr>
                    </a:p>
                  </a:txBody>
                  <a:tcPr/>
                </a:tc>
                <a:tc>
                  <a:txBody>
                    <a:bodyPr/>
                    <a:lstStyle/>
                    <a:p>
                      <a:pPr marL="285750" indent="-285750">
                        <a:buFontTx/>
                        <a:buChar char="-"/>
                      </a:pPr>
                      <a:r>
                        <a:rPr lang="en-US" sz="1600" b="1" dirty="0" smtClean="0"/>
                        <a:t>Quick turn</a:t>
                      </a:r>
                      <a:r>
                        <a:rPr lang="en-US" sz="1600" b="1" baseline="0" dirty="0" smtClean="0"/>
                        <a:t> around time</a:t>
                      </a:r>
                    </a:p>
                    <a:p>
                      <a:pPr marL="285750" indent="-285750">
                        <a:buFontTx/>
                        <a:buChar char="-"/>
                      </a:pPr>
                      <a:r>
                        <a:rPr lang="en-US" sz="1600" b="1" baseline="0" dirty="0" smtClean="0"/>
                        <a:t>Verified profiles – help reduce objectionable profiles</a:t>
                      </a:r>
                      <a:endParaRPr lang="en-US" sz="1600" b="1" dirty="0">
                        <a:solidFill>
                          <a:schemeClr val="tx1">
                            <a:lumMod val="65000"/>
                            <a:lumOff val="35000"/>
                          </a:schemeClr>
                        </a:solidFill>
                        <a:latin typeface="Arial"/>
                        <a:cs typeface="Arial"/>
                      </a:endParaRPr>
                    </a:p>
                  </a:txBody>
                  <a:tcPr/>
                </a:tc>
              </a:tr>
              <a:tr h="818866">
                <a:tc>
                  <a:txBody>
                    <a:bodyPr/>
                    <a:lstStyle/>
                    <a:p>
                      <a:pPr algn="r"/>
                      <a:r>
                        <a:rPr lang="en-US" sz="3200" b="1" dirty="0" smtClean="0"/>
                        <a:t>Focused.</a:t>
                      </a:r>
                      <a:endParaRPr lang="en-US" sz="3200" b="1" dirty="0">
                        <a:solidFill>
                          <a:schemeClr val="bg1"/>
                        </a:solidFill>
                        <a:latin typeface="Arial Black"/>
                        <a:cs typeface="Arial Black"/>
                      </a:endParaRPr>
                    </a:p>
                  </a:txBody>
                  <a:tcPr/>
                </a:tc>
                <a:tc>
                  <a:txBody>
                    <a:bodyPr/>
                    <a:lstStyle/>
                    <a:p>
                      <a:pPr marL="285750" indent="-285750">
                        <a:buFontTx/>
                        <a:buChar char="-"/>
                      </a:pPr>
                      <a:r>
                        <a:rPr lang="en-US" sz="1600" b="1" dirty="0" smtClean="0"/>
                        <a:t>In-depth</a:t>
                      </a:r>
                      <a:r>
                        <a:rPr lang="en-US" sz="1600" b="1" baseline="0" dirty="0" smtClean="0"/>
                        <a:t> understanding of different industry sectors</a:t>
                      </a:r>
                    </a:p>
                    <a:p>
                      <a:pPr marL="285750" indent="-285750">
                        <a:buFontTx/>
                        <a:buChar char="-"/>
                      </a:pPr>
                      <a:r>
                        <a:rPr lang="en-US" sz="1600" b="1" baseline="0" dirty="0" smtClean="0"/>
                        <a:t>Strong focus on cultural and professional fitment</a:t>
                      </a:r>
                      <a:endParaRPr lang="en-US" sz="1600" b="1" dirty="0">
                        <a:solidFill>
                          <a:schemeClr val="tx1">
                            <a:lumMod val="65000"/>
                            <a:lumOff val="35000"/>
                          </a:schemeClr>
                        </a:solidFill>
                        <a:latin typeface="Arial"/>
                        <a:cs typeface="Arial"/>
                      </a:endParaRPr>
                    </a:p>
                  </a:txBody>
                  <a:tcPr/>
                </a:tc>
              </a:tr>
              <a:tr h="818866">
                <a:tc>
                  <a:txBody>
                    <a:bodyPr/>
                    <a:lstStyle/>
                    <a:p>
                      <a:pPr algn="r"/>
                      <a:r>
                        <a:rPr lang="en-US" sz="3200" b="1" dirty="0" smtClean="0"/>
                        <a:t>Innovative.</a:t>
                      </a:r>
                      <a:endParaRPr lang="en-US" sz="3200" b="1" dirty="0">
                        <a:solidFill>
                          <a:schemeClr val="bg1"/>
                        </a:solidFill>
                        <a:latin typeface="Arial Black"/>
                        <a:cs typeface="Arial Black"/>
                      </a:endParaRPr>
                    </a:p>
                  </a:txBody>
                  <a:tcPr/>
                </a:tc>
                <a:tc>
                  <a:txBody>
                    <a:bodyPr/>
                    <a:lstStyle/>
                    <a:p>
                      <a:pPr marL="285750" indent="-285750">
                        <a:buFontTx/>
                        <a:buChar char="-"/>
                      </a:pPr>
                      <a:r>
                        <a:rPr lang="en-US" sz="1600" b="1" dirty="0" smtClean="0"/>
                        <a:t>Our structured processes and in-house</a:t>
                      </a:r>
                      <a:r>
                        <a:rPr lang="en-US" sz="1600" b="1" baseline="0" dirty="0" smtClean="0"/>
                        <a:t> consulting helps improve our processes</a:t>
                      </a:r>
                    </a:p>
                    <a:p>
                      <a:pPr marL="285750" indent="-285750">
                        <a:buFontTx/>
                        <a:buChar char="-"/>
                      </a:pPr>
                      <a:r>
                        <a:rPr lang="en-US" sz="1600" b="1" baseline="0" dirty="0" smtClean="0"/>
                        <a:t>Access to our tool-set to optimize your internal HR</a:t>
                      </a:r>
                      <a:endParaRPr lang="en-US" sz="1600" b="1" baseline="0" dirty="0" smtClean="0">
                        <a:solidFill>
                          <a:schemeClr val="tx1">
                            <a:lumMod val="65000"/>
                            <a:lumOff val="35000"/>
                          </a:schemeClr>
                        </a:solidFill>
                        <a:latin typeface="Arial"/>
                        <a:cs typeface="Arial"/>
                      </a:endParaRPr>
                    </a:p>
                  </a:txBody>
                  <a:tcPr/>
                </a:tc>
              </a:tr>
              <a:tr h="802153">
                <a:tc>
                  <a:txBody>
                    <a:bodyPr/>
                    <a:lstStyle/>
                    <a:p>
                      <a:pPr algn="r"/>
                      <a:r>
                        <a:rPr lang="en-US" sz="3200" b="1" dirty="0" smtClean="0"/>
                        <a:t>Ethical.</a:t>
                      </a:r>
                      <a:endParaRPr lang="en-US" sz="3200" b="1" dirty="0">
                        <a:solidFill>
                          <a:schemeClr val="bg1"/>
                        </a:solidFill>
                        <a:latin typeface="Arial Black"/>
                        <a:cs typeface="Arial Black"/>
                      </a:endParaRPr>
                    </a:p>
                  </a:txBody>
                  <a:tcPr/>
                </a:tc>
                <a:tc>
                  <a:txBody>
                    <a:bodyPr/>
                    <a:lstStyle/>
                    <a:p>
                      <a:pPr marL="285750" indent="-285750">
                        <a:buFontTx/>
                        <a:buChar char="-"/>
                      </a:pPr>
                      <a:r>
                        <a:rPr lang="en-US" sz="1600" b="1" dirty="0" smtClean="0"/>
                        <a:t>We place</a:t>
                      </a:r>
                      <a:r>
                        <a:rPr lang="en-US" sz="1600" b="1" baseline="0" dirty="0" smtClean="0"/>
                        <a:t> our ethics before our objectives</a:t>
                      </a:r>
                    </a:p>
                    <a:p>
                      <a:pPr marL="285750" indent="-285750">
                        <a:buFontTx/>
                        <a:buChar char="-"/>
                      </a:pPr>
                      <a:r>
                        <a:rPr lang="en-US" sz="1600" b="1" baseline="0" dirty="0" smtClean="0"/>
                        <a:t>We look for similar quality in the candidates we hire</a:t>
                      </a:r>
                      <a:endParaRPr lang="en-US" sz="1600" b="1" dirty="0">
                        <a:solidFill>
                          <a:schemeClr val="tx1">
                            <a:lumMod val="65000"/>
                            <a:lumOff val="35000"/>
                          </a:schemeClr>
                        </a:solidFill>
                        <a:latin typeface="Arial"/>
                        <a:cs typeface="Arial"/>
                      </a:endParaRPr>
                    </a:p>
                  </a:txBody>
                  <a:tcPr/>
                </a:tc>
              </a:tr>
              <a:tr h="835577">
                <a:tc>
                  <a:txBody>
                    <a:bodyPr/>
                    <a:lstStyle/>
                    <a:p>
                      <a:pPr algn="r"/>
                      <a:r>
                        <a:rPr lang="en-US" sz="3200" b="1" dirty="0" smtClean="0"/>
                        <a:t>Flexible.</a:t>
                      </a:r>
                      <a:endParaRPr lang="en-US" sz="3200" b="1" dirty="0">
                        <a:solidFill>
                          <a:schemeClr val="bg1"/>
                        </a:solidFill>
                        <a:latin typeface="Arial Black"/>
                        <a:cs typeface="Arial Black"/>
                      </a:endParaRPr>
                    </a:p>
                  </a:txBody>
                  <a:tcPr/>
                </a:tc>
                <a:tc>
                  <a:txBody>
                    <a:bodyPr/>
                    <a:lstStyle/>
                    <a:p>
                      <a:pPr marL="285750" indent="-285750">
                        <a:buFontTx/>
                        <a:buChar char="-"/>
                      </a:pPr>
                      <a:r>
                        <a:rPr lang="en-US" sz="1600" b="1" dirty="0" smtClean="0"/>
                        <a:t>We deliver high quality resources within</a:t>
                      </a:r>
                      <a:r>
                        <a:rPr lang="en-US" sz="1600" b="1" baseline="0" dirty="0" smtClean="0"/>
                        <a:t> the agreed timelines &amp; as per your requirement</a:t>
                      </a:r>
                      <a:endParaRPr lang="en-US" sz="1600" b="1" baseline="0" dirty="0" smtClean="0">
                        <a:solidFill>
                          <a:schemeClr val="tx1">
                            <a:lumMod val="65000"/>
                            <a:lumOff val="35000"/>
                          </a:schemeClr>
                        </a:solidFill>
                        <a:latin typeface="Arial"/>
                        <a:cs typeface="Arial"/>
                      </a:endParaRPr>
                    </a:p>
                  </a:txBody>
                  <a:tcPr/>
                </a:tc>
              </a:tr>
              <a:tr h="868995">
                <a:tc>
                  <a:txBody>
                    <a:bodyPr/>
                    <a:lstStyle/>
                    <a:p>
                      <a:pPr algn="r"/>
                      <a:r>
                        <a:rPr lang="en-US" sz="3200" b="1" dirty="0" smtClean="0"/>
                        <a:t>Transparent.</a:t>
                      </a:r>
                      <a:endParaRPr lang="en-US" sz="3200" b="1" dirty="0">
                        <a:solidFill>
                          <a:schemeClr val="bg1"/>
                        </a:solidFill>
                        <a:latin typeface="Arial Black"/>
                        <a:cs typeface="Arial Black"/>
                      </a:endParaRPr>
                    </a:p>
                  </a:txBody>
                  <a:tcPr/>
                </a:tc>
                <a:tc>
                  <a:txBody>
                    <a:bodyPr/>
                    <a:lstStyle/>
                    <a:p>
                      <a:pPr marL="285750" indent="-285750">
                        <a:buFontTx/>
                        <a:buChar char="-"/>
                      </a:pPr>
                      <a:r>
                        <a:rPr lang="en-US" sz="1600" b="1" dirty="0" smtClean="0"/>
                        <a:t>We have 100% transparent billing (no</a:t>
                      </a:r>
                      <a:r>
                        <a:rPr lang="en-US" sz="1600" b="1" baseline="0" dirty="0" smtClean="0"/>
                        <a:t> hidden fees)</a:t>
                      </a:r>
                    </a:p>
                    <a:p>
                      <a:pPr marL="285750" indent="-285750">
                        <a:buFontTx/>
                        <a:buChar char="-"/>
                      </a:pPr>
                      <a:r>
                        <a:rPr lang="en-US" sz="1600" b="1" baseline="0" dirty="0" smtClean="0"/>
                        <a:t>We work in partnership to build strong organizations</a:t>
                      </a:r>
                      <a:endParaRPr lang="en-US" sz="1600" b="1" dirty="0">
                        <a:solidFill>
                          <a:schemeClr val="tx1">
                            <a:lumMod val="65000"/>
                            <a:lumOff val="35000"/>
                          </a:schemeClr>
                        </a:solidFill>
                        <a:latin typeface="Arial"/>
                        <a:cs typeface="Arial"/>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46704156"/>
              </p:ext>
            </p:extLst>
          </p:nvPr>
        </p:nvGraphicFramePr>
        <p:xfrm>
          <a:off x="3892733" y="44974"/>
          <a:ext cx="6021982" cy="1066800"/>
        </p:xfrm>
        <a:graphic>
          <a:graphicData uri="http://schemas.openxmlformats.org/drawingml/2006/table">
            <a:tbl>
              <a:tblPr firstRow="1" bandRow="1">
                <a:tableStyleId>{5C22544A-7EE6-4342-B048-85BDC9FD1C3A}</a:tableStyleId>
              </a:tblPr>
              <a:tblGrid>
                <a:gridCol w="6021982"/>
              </a:tblGrid>
              <a:tr h="568193">
                <a:tc>
                  <a:txBody>
                    <a:bodyPr/>
                    <a:lstStyle/>
                    <a:p>
                      <a:pPr algn="ctr"/>
                      <a:r>
                        <a:rPr lang="en-US" sz="3200" b="1" baseline="0" dirty="0" smtClean="0">
                          <a:solidFill>
                            <a:schemeClr val="accent1">
                              <a:lumMod val="50000"/>
                            </a:schemeClr>
                          </a:solidFill>
                          <a:latin typeface="Arial Black"/>
                          <a:cs typeface="Arial Black"/>
                        </a:rPr>
                        <a:t>TOM-RICHARDS CONSULTING</a:t>
                      </a:r>
                      <a:endParaRPr lang="en-US" sz="32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9ABC"/>
                    </a:solidFill>
                  </a:tcPr>
                </a:tc>
              </a:tr>
            </a:tbl>
          </a:graphicData>
        </a:graphic>
      </p:graphicFrame>
    </p:spTree>
    <p:extLst>
      <p:ext uri="{BB962C8B-B14F-4D97-AF65-F5344CB8AC3E}">
        <p14:creationId xmlns:p14="http://schemas.microsoft.com/office/powerpoint/2010/main" val="3117799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16713"/>
            <a:ext cx="4963445" cy="6584350"/>
          </a:xfrm>
          <a:prstGeom prst="rect">
            <a:avLst/>
          </a:prstGeom>
          <a:gradFill flip="none" rotWithShape="1">
            <a:gsLst>
              <a:gs pos="0">
                <a:srgbClr val="589ABC">
                  <a:tint val="66000"/>
                  <a:satMod val="160000"/>
                </a:srgbClr>
              </a:gs>
              <a:gs pos="50000">
                <a:srgbClr val="589ABC">
                  <a:tint val="44500"/>
                  <a:satMod val="160000"/>
                </a:srgbClr>
              </a:gs>
              <a:gs pos="100000">
                <a:srgbClr val="589ABC">
                  <a:tint val="23500"/>
                  <a:satMod val="160000"/>
                </a:srgbClr>
              </a:gs>
            </a:gsLst>
            <a:lin ang="0" scaled="1"/>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TextBox 9"/>
          <p:cNvSpPr txBox="1"/>
          <p:nvPr/>
        </p:nvSpPr>
        <p:spPr bwMode="gray">
          <a:xfrm>
            <a:off x="100849" y="56334"/>
            <a:ext cx="4691298" cy="567771"/>
          </a:xfrm>
          <a:prstGeom prst="rect">
            <a:avLst/>
          </a:prstGeom>
          <a:solidFill>
            <a:srgbClr val="589ABC"/>
          </a:solidFill>
          <a:ln w="9525">
            <a:noFill/>
            <a:miter lim="800000"/>
            <a:headEnd/>
            <a:tailEnd/>
          </a:ln>
        </p:spPr>
        <p:txBody>
          <a:bodyPr wrap="none" lIns="44450" tIns="44450" rIns="182880" bIns="44450" rtlCol="0" anchor="ctr" anchorCtr="0">
            <a:noAutofit/>
          </a:bodyPr>
          <a:lstStyle/>
          <a:p>
            <a:pPr algn="l"/>
            <a:r>
              <a:rPr lang="en-US" sz="2800" dirty="0" smtClean="0">
                <a:solidFill>
                  <a:schemeClr val="accent1">
                    <a:lumMod val="50000"/>
                  </a:schemeClr>
                </a:solidFill>
                <a:latin typeface="Arial Black"/>
                <a:cs typeface="Arial Black"/>
              </a:rPr>
              <a:t>Table of Contents</a:t>
            </a:r>
          </a:p>
        </p:txBody>
      </p:sp>
      <p:graphicFrame>
        <p:nvGraphicFramePr>
          <p:cNvPr id="11" name="Table 10"/>
          <p:cNvGraphicFramePr>
            <a:graphicFrameLocks noGrp="1"/>
          </p:cNvGraphicFramePr>
          <p:nvPr>
            <p:extLst>
              <p:ext uri="{D42A27DB-BD31-4B8C-83A1-F6EECF244321}">
                <p14:modId xmlns:p14="http://schemas.microsoft.com/office/powerpoint/2010/main" val="686595755"/>
              </p:ext>
            </p:extLst>
          </p:nvPr>
        </p:nvGraphicFramePr>
        <p:xfrm>
          <a:off x="1334354" y="3288727"/>
          <a:ext cx="8335078" cy="3275464"/>
        </p:xfrm>
        <a:graphic>
          <a:graphicData uri="http://schemas.openxmlformats.org/drawingml/2006/table">
            <a:tbl>
              <a:tblPr firstRow="1" bandRow="1">
                <a:tableStyleId>{5C22544A-7EE6-4342-B048-85BDC9FD1C3A}</a:tableStyleId>
              </a:tblPr>
              <a:tblGrid>
                <a:gridCol w="3643202"/>
                <a:gridCol w="4691876"/>
              </a:tblGrid>
              <a:tr h="818866">
                <a:tc>
                  <a:txBody>
                    <a:bodyPr/>
                    <a:lstStyle/>
                    <a:p>
                      <a:pPr algn="r"/>
                      <a:r>
                        <a:rPr lang="en-US" sz="3600" b="1" dirty="0" smtClean="0">
                          <a:solidFill>
                            <a:schemeClr val="bg1"/>
                          </a:solidFill>
                          <a:latin typeface="Arial Black"/>
                          <a:cs typeface="Arial Black"/>
                        </a:rPr>
                        <a:t>1</a:t>
                      </a:r>
                      <a:r>
                        <a:rPr lang="en-US" sz="3600" b="1" dirty="0" smtClean="0">
                          <a:solidFill>
                            <a:srgbClr val="63A9CD"/>
                          </a:solidFill>
                          <a:latin typeface="Arial Black"/>
                          <a:cs typeface="Arial Black"/>
                        </a:rPr>
                        <a:t>.</a:t>
                      </a:r>
                      <a:endParaRPr lang="en-US" sz="3600" b="1" dirty="0">
                        <a:solidFill>
                          <a:srgbClr val="63A9CD"/>
                        </a:solidFill>
                        <a:latin typeface="Arial Black"/>
                        <a:cs typeface="Arial Black"/>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9ABC"/>
                    </a:solidFill>
                  </a:tcPr>
                </a:tc>
                <a:tc>
                  <a:txBody>
                    <a:bodyPr/>
                    <a:lstStyle/>
                    <a:p>
                      <a:r>
                        <a:rPr lang="en-US" sz="2400" b="1" dirty="0" smtClean="0">
                          <a:solidFill>
                            <a:schemeClr val="accent1">
                              <a:lumMod val="50000"/>
                            </a:schemeClr>
                          </a:solidFill>
                          <a:latin typeface="Arial Black"/>
                          <a:cs typeface="Arial Black"/>
                        </a:rPr>
                        <a:t>INTRODUCTION</a:t>
                      </a:r>
                      <a:endParaRPr lang="en-US" sz="2400" b="1" dirty="0">
                        <a:solidFill>
                          <a:schemeClr val="accent1">
                            <a:lumMod val="50000"/>
                          </a:schemeClr>
                        </a:solidFill>
                        <a:latin typeface="Arial Black"/>
                        <a:cs typeface="Arial Black"/>
                      </a:endParaRPr>
                    </a:p>
                  </a:txBody>
                  <a:tcPr anchor="b">
                    <a:lnL w="12700" cmpd="sng">
                      <a:noFill/>
                    </a:lnL>
                    <a:lnB w="12700" cap="flat" cmpd="sng" algn="ctr">
                      <a:solidFill>
                        <a:srgbClr val="000000">
                          <a:lumMod val="50000"/>
                          <a:lumOff val="50000"/>
                        </a:srgbClr>
                      </a:solidFill>
                      <a:prstDash val="sysDot"/>
                      <a:round/>
                      <a:headEnd type="none" w="med" len="med"/>
                      <a:tailEnd type="none" w="med" len="med"/>
                    </a:lnB>
                    <a:solidFill>
                      <a:schemeClr val="bg1"/>
                    </a:solidFill>
                  </a:tcPr>
                </a:tc>
              </a:tr>
              <a:tr h="818866">
                <a:tc>
                  <a:txBody>
                    <a:bodyPr/>
                    <a:lstStyle/>
                    <a:p>
                      <a:pPr algn="r"/>
                      <a:r>
                        <a:rPr lang="en-US" sz="3600" b="1" dirty="0" smtClean="0">
                          <a:solidFill>
                            <a:schemeClr val="bg1"/>
                          </a:solidFill>
                          <a:latin typeface="Arial Black"/>
                          <a:cs typeface="Arial Black"/>
                        </a:rPr>
                        <a:t>2</a:t>
                      </a:r>
                      <a:r>
                        <a:rPr lang="en-US" sz="3600" b="1" dirty="0" smtClean="0">
                          <a:solidFill>
                            <a:srgbClr val="63A9CD"/>
                          </a:solidFill>
                          <a:latin typeface="Arial Black"/>
                          <a:cs typeface="Arial Black"/>
                        </a:rPr>
                        <a:t>.</a:t>
                      </a:r>
                      <a:endParaRPr lang="en-US" sz="3600" b="1" dirty="0">
                        <a:solidFill>
                          <a:schemeClr val="bg1"/>
                        </a:solidFill>
                        <a:latin typeface="Arial Black"/>
                        <a:cs typeface="Arial Black"/>
                      </a:endParaRP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89ABC"/>
                    </a:solidFill>
                  </a:tcPr>
                </a:tc>
                <a:tc>
                  <a:txBody>
                    <a:bodyPr/>
                    <a:lstStyle/>
                    <a:p>
                      <a:r>
                        <a:rPr lang="en-US" sz="2400" b="1" dirty="0" smtClean="0">
                          <a:solidFill>
                            <a:schemeClr val="accent1">
                              <a:lumMod val="50000"/>
                            </a:schemeClr>
                          </a:solidFill>
                          <a:latin typeface="Arial Black"/>
                          <a:cs typeface="Arial Black"/>
                        </a:rPr>
                        <a:t>OUR SERVICES</a:t>
                      </a:r>
                      <a:endParaRPr lang="en-US" sz="2400" b="1" dirty="0">
                        <a:solidFill>
                          <a:schemeClr val="accent1">
                            <a:lumMod val="50000"/>
                          </a:schemeClr>
                        </a:solidFill>
                        <a:latin typeface="Arial Black"/>
                        <a:cs typeface="Arial Black"/>
                      </a:endParaRPr>
                    </a:p>
                  </a:txBody>
                  <a:tcPr anchor="b">
                    <a:lnL w="12700" cmpd="sng">
                      <a:noFill/>
                    </a:lnL>
                    <a:lnT w="12700" cap="flat" cmpd="sng" algn="ctr">
                      <a:solidFill>
                        <a:srgbClr val="000000">
                          <a:lumMod val="50000"/>
                          <a:lumOff val="50000"/>
                        </a:srgbClr>
                      </a:solidFill>
                      <a:prstDash val="sysDot"/>
                      <a:round/>
                      <a:headEnd type="none" w="med" len="med"/>
                      <a:tailEnd type="none" w="med" len="med"/>
                    </a:lnT>
                    <a:lnB w="12700" cap="flat" cmpd="sng" algn="ctr">
                      <a:solidFill>
                        <a:srgbClr val="000000">
                          <a:lumMod val="50000"/>
                          <a:lumOff val="50000"/>
                        </a:srgbClr>
                      </a:solidFill>
                      <a:prstDash val="sysDot"/>
                      <a:round/>
                      <a:headEnd type="none" w="med" len="med"/>
                      <a:tailEnd type="none" w="med" len="med"/>
                    </a:lnB>
                    <a:solidFill>
                      <a:schemeClr val="bg1"/>
                    </a:solidFill>
                  </a:tcPr>
                </a:tc>
              </a:tr>
              <a:tr h="818866">
                <a:tc>
                  <a:txBody>
                    <a:bodyPr/>
                    <a:lstStyle/>
                    <a:p>
                      <a:pPr algn="r"/>
                      <a:r>
                        <a:rPr lang="en-US" sz="3600" b="1" dirty="0" smtClean="0">
                          <a:solidFill>
                            <a:schemeClr val="bg1"/>
                          </a:solidFill>
                          <a:latin typeface="Arial Black"/>
                          <a:cs typeface="Arial Black"/>
                        </a:rPr>
                        <a:t>3</a:t>
                      </a:r>
                      <a:r>
                        <a:rPr lang="en-US" sz="3600" b="1" dirty="0" smtClean="0">
                          <a:solidFill>
                            <a:srgbClr val="63A9CD"/>
                          </a:solidFill>
                          <a:latin typeface="Arial Black"/>
                          <a:cs typeface="Arial Black"/>
                        </a:rPr>
                        <a:t>.</a:t>
                      </a:r>
                      <a:endParaRPr lang="en-US" sz="3600" b="1" dirty="0">
                        <a:solidFill>
                          <a:schemeClr val="bg1"/>
                        </a:solidFill>
                        <a:latin typeface="Arial Black"/>
                        <a:cs typeface="Arial Black"/>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89ABC"/>
                    </a:solidFill>
                  </a:tcPr>
                </a:tc>
                <a:tc>
                  <a:txBody>
                    <a:bodyPr/>
                    <a:lstStyle/>
                    <a:p>
                      <a:r>
                        <a:rPr lang="en-US" sz="2400" b="1" dirty="0" smtClean="0">
                          <a:solidFill>
                            <a:schemeClr val="accent1">
                              <a:lumMod val="50000"/>
                            </a:schemeClr>
                          </a:solidFill>
                          <a:latin typeface="Arial Black"/>
                          <a:cs typeface="Arial Black"/>
                        </a:rPr>
                        <a:t>PEOPLE SERVICES</a:t>
                      </a:r>
                      <a:endParaRPr lang="en-US" sz="2400" b="1" dirty="0">
                        <a:solidFill>
                          <a:schemeClr val="accent1">
                            <a:lumMod val="50000"/>
                          </a:schemeClr>
                        </a:solidFill>
                        <a:latin typeface="Arial Black"/>
                        <a:cs typeface="Arial Black"/>
                      </a:endParaRPr>
                    </a:p>
                  </a:txBody>
                  <a:tcPr anchor="b">
                    <a:lnL w="12700" cmpd="sng">
                      <a:noFill/>
                    </a:lnL>
                    <a:lnT w="12700" cap="flat" cmpd="sng" algn="ctr">
                      <a:solidFill>
                        <a:srgbClr val="000000">
                          <a:lumMod val="50000"/>
                          <a:lumOff val="50000"/>
                        </a:srgbClr>
                      </a:solidFill>
                      <a:prstDash val="sysDot"/>
                      <a:round/>
                      <a:headEnd type="none" w="med" len="med"/>
                      <a:tailEnd type="none" w="med" len="med"/>
                    </a:lnT>
                    <a:lnB w="12700" cap="flat" cmpd="sng" algn="ctr">
                      <a:solidFill>
                        <a:srgbClr val="000000">
                          <a:lumMod val="50000"/>
                          <a:lumOff val="50000"/>
                        </a:srgbClr>
                      </a:solidFill>
                      <a:prstDash val="sysDot"/>
                      <a:round/>
                      <a:headEnd type="none" w="med" len="med"/>
                      <a:tailEnd type="none" w="med" len="med"/>
                    </a:lnB>
                    <a:solidFill>
                      <a:schemeClr val="bg1"/>
                    </a:solidFill>
                  </a:tcPr>
                </a:tc>
              </a:tr>
              <a:tr h="818866">
                <a:tc>
                  <a:txBody>
                    <a:bodyPr/>
                    <a:lstStyle/>
                    <a:p>
                      <a:pPr algn="r"/>
                      <a:r>
                        <a:rPr lang="en-US" sz="3600" b="1" dirty="0" smtClean="0">
                          <a:solidFill>
                            <a:schemeClr val="bg1"/>
                          </a:solidFill>
                          <a:latin typeface="Arial Black"/>
                          <a:cs typeface="Arial Black"/>
                        </a:rPr>
                        <a:t>4</a:t>
                      </a:r>
                      <a:r>
                        <a:rPr lang="en-US" sz="3600" b="1" dirty="0" smtClean="0">
                          <a:solidFill>
                            <a:srgbClr val="63A9CD"/>
                          </a:solidFill>
                          <a:latin typeface="Arial Black"/>
                          <a:cs typeface="Arial Black"/>
                        </a:rPr>
                        <a:t>.</a:t>
                      </a:r>
                      <a:endParaRPr lang="en-US" sz="3600" b="1" dirty="0">
                        <a:solidFill>
                          <a:schemeClr val="bg1"/>
                        </a:solidFill>
                        <a:latin typeface="Arial Black"/>
                        <a:cs typeface="Arial Black"/>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89ABC"/>
                    </a:solidFill>
                  </a:tcPr>
                </a:tc>
                <a:tc>
                  <a:txBody>
                    <a:bodyPr/>
                    <a:lstStyle/>
                    <a:p>
                      <a:r>
                        <a:rPr lang="en-US" sz="2400" b="1" dirty="0" smtClean="0">
                          <a:solidFill>
                            <a:schemeClr val="accent1">
                              <a:lumMod val="50000"/>
                            </a:schemeClr>
                          </a:solidFill>
                          <a:latin typeface="Arial Black"/>
                          <a:cs typeface="Arial Black"/>
                        </a:rPr>
                        <a:t>CONTACT US</a:t>
                      </a:r>
                      <a:endParaRPr lang="en-US" sz="2400" b="1" dirty="0">
                        <a:solidFill>
                          <a:schemeClr val="accent1">
                            <a:lumMod val="50000"/>
                          </a:schemeClr>
                        </a:solidFill>
                        <a:latin typeface="Arial Black"/>
                        <a:cs typeface="Arial Black"/>
                      </a:endParaRPr>
                    </a:p>
                  </a:txBody>
                  <a:tcPr anchor="b">
                    <a:lnL w="12700" cmpd="sng">
                      <a:noFill/>
                    </a:lnL>
                    <a:lnT w="12700" cap="flat" cmpd="sng" algn="ctr">
                      <a:solidFill>
                        <a:srgbClr val="000000">
                          <a:lumMod val="50000"/>
                          <a:lumOff val="50000"/>
                        </a:srgbClr>
                      </a:solidFill>
                      <a:prstDash val="sysDot"/>
                      <a:round/>
                      <a:headEnd type="none" w="med" len="med"/>
                      <a:tailEnd type="none" w="med" len="med"/>
                    </a:lnT>
                    <a:lnB w="12700" cap="flat" cmpd="sng" algn="ctr">
                      <a:solidFill>
                        <a:srgbClr val="000000">
                          <a:lumMod val="50000"/>
                          <a:lumOff val="50000"/>
                        </a:srgbClr>
                      </a:solidFill>
                      <a:prstDash val="sysDot"/>
                      <a:round/>
                      <a:headEnd type="none" w="med" len="med"/>
                      <a:tailEnd type="none" w="med" len="med"/>
                    </a:lnB>
                    <a:solidFill>
                      <a:schemeClr val="bg1"/>
                    </a:solidFill>
                  </a:tcPr>
                </a:tc>
              </a:tr>
            </a:tbl>
          </a:graphicData>
        </a:graphic>
      </p:graphicFrame>
      <p:pic>
        <p:nvPicPr>
          <p:cNvPr id="34819" name="Picture 3" descr="C:\Users\Abayomi\Document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7794" y="-16713"/>
            <a:ext cx="1428206" cy="1407643"/>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pic>
        <p:nvPicPr>
          <p:cNvPr id="34820" name="Picture 4" descr="C:\Users\Abayomi\Documents\tab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59" y="624105"/>
            <a:ext cx="3133725"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634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16714"/>
            <a:ext cx="2373095" cy="6874713"/>
          </a:xfrm>
          <a:prstGeom prst="rect">
            <a:avLst/>
          </a:prstGeom>
          <a:solidFill>
            <a:srgbClr val="589ABC"/>
          </a:solidFill>
          <a:ln w="127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9900" b="1" i="0" u="none" strike="noStrike" cap="none" normalizeH="0" baseline="0" dirty="0" smtClean="0">
                <a:ln>
                  <a:noFill/>
                </a:ln>
                <a:solidFill>
                  <a:schemeClr val="bg1"/>
                </a:solidFill>
                <a:effectLst/>
                <a:latin typeface="Arial"/>
                <a:cs typeface="Arial"/>
              </a:rPr>
              <a:t>1</a:t>
            </a:r>
          </a:p>
        </p:txBody>
      </p:sp>
      <p:sp>
        <p:nvSpPr>
          <p:cNvPr id="10" name="TextBox 9"/>
          <p:cNvSpPr txBox="1"/>
          <p:nvPr/>
        </p:nvSpPr>
        <p:spPr bwMode="gray">
          <a:xfrm>
            <a:off x="2440520" y="5521011"/>
            <a:ext cx="5227377" cy="94510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a:noFill/>
            <a:miter lim="800000"/>
            <a:headEnd/>
            <a:tailEnd/>
          </a:ln>
          <a:scene3d>
            <a:camera prst="orthographicFront"/>
            <a:lightRig rig="threePt" dir="t"/>
          </a:scene3d>
          <a:sp3d>
            <a:bevelT prst="convex"/>
          </a:sp3d>
        </p:spPr>
        <p:txBody>
          <a:bodyPr wrap="none" lIns="44450" tIns="44450" rIns="182880" bIns="44450" rtlCol="0" anchor="ctr" anchorCtr="0">
            <a:noAutofit/>
          </a:bodyPr>
          <a:lstStyle/>
          <a:p>
            <a:pPr algn="l"/>
            <a:r>
              <a:rPr lang="en-US" sz="4800" dirty="0" smtClean="0">
                <a:effectLst>
                  <a:outerShdw blurRad="38100" dist="38100" dir="2700000" algn="tl">
                    <a:srgbClr val="000000">
                      <a:alpha val="43137"/>
                    </a:srgbClr>
                  </a:outerShdw>
                </a:effectLst>
                <a:latin typeface="Arial"/>
                <a:cs typeface="Arial"/>
              </a:rPr>
              <a:t> INTRODUCTION</a:t>
            </a:r>
          </a:p>
        </p:txBody>
      </p:sp>
      <p:pic>
        <p:nvPicPr>
          <p:cNvPr id="5" name="Picture 3" descr="C:\Users\Abayomi\Document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7794" y="-16713"/>
            <a:ext cx="1428206" cy="1407643"/>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pic>
        <p:nvPicPr>
          <p:cNvPr id="35842" name="Picture 2" descr="C:\Users\Abayomi\Documents\intr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788" y="153625"/>
            <a:ext cx="6000196" cy="525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7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772229" y="595086"/>
            <a:ext cx="6171774" cy="5617028"/>
          </a:xfrm>
          <a:solidFill>
            <a:schemeClr val="bg1"/>
          </a:solidFill>
          <a:scene3d>
            <a:camera prst="orthographicFront"/>
            <a:lightRig rig="threePt" dir="t"/>
          </a:scene3d>
          <a:sp3d>
            <a:bevelT w="139700" h="139700" prst="divot"/>
          </a:sp3d>
        </p:spPr>
        <p:txBody>
          <a:bodyPr>
            <a:noAutofit/>
          </a:bodyPr>
          <a:lstStyle/>
          <a:p>
            <a:pPr algn="just"/>
            <a:r>
              <a:rPr lang="en-US" sz="2400" b="1" dirty="0" smtClean="0">
                <a:latin typeface="Microsoft JhengHei" pitchFamily="34" charset="-120"/>
                <a:ea typeface="Microsoft JhengHei" pitchFamily="34" charset="-120"/>
              </a:rPr>
              <a:t>Tom-Richards Consulting is a firm vast in the provision of Human Resources Management Services. With our understanding of the challenges and needs of organizations in our local business context; we have defined customized solutions that aid business to operate locally at a world-class standard.</a:t>
            </a:r>
          </a:p>
          <a:p>
            <a:pPr algn="just"/>
            <a:endParaRPr lang="en-US" sz="2400" b="1" dirty="0">
              <a:latin typeface="Microsoft JhengHei" pitchFamily="34" charset="-120"/>
              <a:ea typeface="Microsoft JhengHei" pitchFamily="34" charset="-120"/>
            </a:endParaRPr>
          </a:p>
          <a:p>
            <a:pPr algn="just"/>
            <a:r>
              <a:rPr lang="en-US" sz="2400" b="1" dirty="0" smtClean="0">
                <a:latin typeface="Microsoft JhengHei" pitchFamily="34" charset="-120"/>
                <a:ea typeface="Microsoft JhengHei" pitchFamily="34" charset="-120"/>
              </a:rPr>
              <a:t>TRC is a new peer to peer jobs errands concierge services for linking people in need with people with ability</a:t>
            </a:r>
            <a:endParaRPr lang="en-US" sz="2400" b="1" dirty="0">
              <a:latin typeface="Microsoft JhengHei" pitchFamily="34" charset="-120"/>
              <a:ea typeface="Microsoft JhengHei" pitchFamily="34" charset="-120"/>
            </a:endParaRPr>
          </a:p>
        </p:txBody>
      </p:sp>
      <p:sp>
        <p:nvSpPr>
          <p:cNvPr id="6" name="Text Placeholder 3"/>
          <p:cNvSpPr txBox="1">
            <a:spLocks/>
          </p:cNvSpPr>
          <p:nvPr/>
        </p:nvSpPr>
        <p:spPr>
          <a:xfrm>
            <a:off x="1" y="-16713"/>
            <a:ext cx="2685142" cy="6874713"/>
          </a:xfrm>
          <a:prstGeom prst="rect">
            <a:avLst/>
          </a:prstGeom>
          <a:solidFill>
            <a:srgbClr val="00B0F0"/>
          </a:solidFill>
          <a:scene3d>
            <a:camera prst="orthographicFront"/>
            <a:lightRig rig="threePt" dir="t"/>
          </a:scene3d>
          <a:sp3d>
            <a:bevelT w="139700" h="139700" prst="divot"/>
          </a:sp3d>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9pPr>
          </a:lstStyle>
          <a:p>
            <a:pPr algn="just"/>
            <a:endParaRPr lang="en-US" sz="1800" dirty="0" smtClean="0">
              <a:solidFill>
                <a:schemeClr val="tx1"/>
              </a:solidFill>
              <a:latin typeface="Microsoft JhengHei" pitchFamily="34" charset="-120"/>
              <a:ea typeface="Microsoft JhengHei" pitchFamily="34" charset="-120"/>
            </a:endParaRPr>
          </a:p>
          <a:p>
            <a:pPr algn="just"/>
            <a:endParaRPr lang="en-US" sz="1800" dirty="0">
              <a:solidFill>
                <a:schemeClr val="tx1"/>
              </a:solidFill>
              <a:latin typeface="Microsoft JhengHei" pitchFamily="34" charset="-120"/>
              <a:ea typeface="Microsoft JhengHei" pitchFamily="34" charset="-120"/>
            </a:endParaRPr>
          </a:p>
          <a:p>
            <a:pPr algn="just"/>
            <a:endParaRPr lang="en-US" sz="1800" dirty="0" smtClean="0">
              <a:solidFill>
                <a:schemeClr val="tx1"/>
              </a:solidFill>
              <a:latin typeface="Microsoft JhengHei" pitchFamily="34" charset="-120"/>
              <a:ea typeface="Microsoft JhengHei" pitchFamily="34" charset="-120"/>
            </a:endParaRPr>
          </a:p>
          <a:p>
            <a:pPr algn="just"/>
            <a:endParaRPr lang="en-US" sz="1800" dirty="0" smtClean="0">
              <a:solidFill>
                <a:schemeClr val="tx1"/>
              </a:solidFill>
              <a:latin typeface="Microsoft JhengHei" pitchFamily="34" charset="-120"/>
              <a:ea typeface="Microsoft JhengHei" pitchFamily="34" charset="-120"/>
            </a:endParaRPr>
          </a:p>
          <a:p>
            <a:endParaRPr lang="en-US" sz="1800" dirty="0" smtClean="0">
              <a:solidFill>
                <a:schemeClr val="tx1"/>
              </a:solidFill>
              <a:latin typeface="Microsoft JhengHei" pitchFamily="34" charset="-120"/>
              <a:ea typeface="Microsoft JhengHei" pitchFamily="34" charset="-120"/>
            </a:endParaRPr>
          </a:p>
          <a:p>
            <a:endParaRPr lang="en-US" sz="1800" dirty="0">
              <a:solidFill>
                <a:schemeClr val="tx1"/>
              </a:solidFill>
              <a:latin typeface="Microsoft JhengHei" pitchFamily="34" charset="-120"/>
              <a:ea typeface="Microsoft JhengHei" pitchFamily="34" charset="-120"/>
            </a:endParaRPr>
          </a:p>
          <a:p>
            <a:r>
              <a:rPr lang="en-US" sz="1800" dirty="0" smtClean="0">
                <a:solidFill>
                  <a:schemeClr val="tx1"/>
                </a:solidFill>
                <a:latin typeface="Microsoft JhengHei" pitchFamily="34" charset="-120"/>
                <a:ea typeface="Microsoft JhengHei" pitchFamily="34" charset="-120"/>
              </a:rPr>
              <a:t>Our Values:</a:t>
            </a:r>
          </a:p>
          <a:p>
            <a:r>
              <a:rPr lang="en-US" sz="1600" b="1" dirty="0" smtClean="0">
                <a:latin typeface="Microsoft JhengHei" pitchFamily="34" charset="-120"/>
                <a:ea typeface="Microsoft JhengHei" pitchFamily="34" charset="-120"/>
              </a:rPr>
              <a:t>Trust, Creativity, Due Diligence &amp; Result Oriented.</a:t>
            </a:r>
          </a:p>
          <a:p>
            <a:endParaRPr lang="en-US" sz="1600" dirty="0">
              <a:latin typeface="Microsoft JhengHei" pitchFamily="34" charset="-120"/>
              <a:ea typeface="Microsoft JhengHei" pitchFamily="34" charset="-120"/>
            </a:endParaRPr>
          </a:p>
          <a:p>
            <a:r>
              <a:rPr lang="en-US" sz="1800" b="1" dirty="0" smtClean="0">
                <a:solidFill>
                  <a:schemeClr val="tx1"/>
                </a:solidFill>
                <a:latin typeface="Microsoft JhengHei" pitchFamily="34" charset="-120"/>
                <a:ea typeface="Microsoft JhengHei" pitchFamily="34" charset="-120"/>
              </a:rPr>
              <a:t>Our Vision:</a:t>
            </a:r>
          </a:p>
          <a:p>
            <a:r>
              <a:rPr lang="en-US" sz="1600" dirty="0" smtClean="0">
                <a:latin typeface="Microsoft JhengHei" pitchFamily="34" charset="-120"/>
                <a:ea typeface="Microsoft JhengHei" pitchFamily="34" charset="-120"/>
              </a:rPr>
              <a:t>To be the number choice in Management Consulting.</a:t>
            </a:r>
          </a:p>
          <a:p>
            <a:endParaRPr lang="en-US" sz="1600" b="1" dirty="0">
              <a:latin typeface="Microsoft JhengHei" pitchFamily="34" charset="-120"/>
              <a:ea typeface="Microsoft JhengHei" pitchFamily="34" charset="-120"/>
            </a:endParaRPr>
          </a:p>
          <a:p>
            <a:r>
              <a:rPr lang="en-US" sz="1800" dirty="0" smtClean="0">
                <a:solidFill>
                  <a:schemeClr val="tx1"/>
                </a:solidFill>
                <a:latin typeface="Microsoft JhengHei" pitchFamily="34" charset="-120"/>
                <a:ea typeface="Microsoft JhengHei" pitchFamily="34" charset="-120"/>
              </a:rPr>
              <a:t>Our Mission:</a:t>
            </a:r>
          </a:p>
          <a:p>
            <a:r>
              <a:rPr lang="en-US" sz="1600" b="1" dirty="0" smtClean="0">
                <a:latin typeface="Microsoft JhengHei" pitchFamily="34" charset="-120"/>
                <a:ea typeface="Microsoft JhengHei" pitchFamily="34" charset="-120"/>
              </a:rPr>
              <a:t>Aligning businesses to the best practices. Hence, “</a:t>
            </a:r>
            <a:r>
              <a:rPr lang="en-US" sz="1600" i="1" dirty="0" smtClean="0">
                <a:latin typeface="Microsoft JhengHei" pitchFamily="34" charset="-120"/>
                <a:ea typeface="Microsoft JhengHei" pitchFamily="34" charset="-120"/>
              </a:rPr>
              <a:t>getting the right people for the  right jobs”.</a:t>
            </a:r>
            <a:endParaRPr lang="en-US" sz="1600" i="1" dirty="0">
              <a:latin typeface="Microsoft JhengHei" pitchFamily="34" charset="-120"/>
              <a:ea typeface="Microsoft JhengHei" pitchFamily="34" charset="-120"/>
            </a:endParaRPr>
          </a:p>
        </p:txBody>
      </p:sp>
      <p:pic>
        <p:nvPicPr>
          <p:cNvPr id="7" name="Picture 3" descr="C:\Users\Abayomi\Document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20" y="157459"/>
            <a:ext cx="1946104" cy="1918084"/>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4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12315"/>
            <a:ext cx="2373095" cy="6584350"/>
          </a:xfrm>
          <a:prstGeom prst="rect">
            <a:avLst/>
          </a:prstGeom>
          <a:solidFill>
            <a:srgbClr val="589ABC"/>
          </a:solidFill>
          <a:ln w="127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9900" b="1" i="0" u="none" strike="noStrike" cap="none" normalizeH="0" baseline="0" dirty="0" smtClean="0">
                <a:ln>
                  <a:noFill/>
                </a:ln>
                <a:solidFill>
                  <a:schemeClr val="bg1"/>
                </a:solidFill>
                <a:effectLst/>
                <a:latin typeface="Arial" charset="0"/>
              </a:rPr>
              <a:t>2</a:t>
            </a:r>
          </a:p>
        </p:txBody>
      </p:sp>
      <p:sp>
        <p:nvSpPr>
          <p:cNvPr id="10" name="TextBox 9"/>
          <p:cNvSpPr txBox="1"/>
          <p:nvPr/>
        </p:nvSpPr>
        <p:spPr bwMode="gray">
          <a:xfrm>
            <a:off x="2440520" y="5800836"/>
            <a:ext cx="4676871" cy="72303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9525">
            <a:solidFill>
              <a:schemeClr val="tx1"/>
            </a:solidFill>
            <a:miter lim="800000"/>
            <a:headEnd/>
            <a:tailEnd/>
          </a:ln>
          <a:scene3d>
            <a:camera prst="orthographicFront"/>
            <a:lightRig rig="threePt" dir="t"/>
          </a:scene3d>
          <a:sp3d>
            <a:bevelT w="101600" prst="riblet"/>
          </a:sp3d>
        </p:spPr>
        <p:txBody>
          <a:bodyPr wrap="none" lIns="44450" tIns="44450" rIns="182880" bIns="44450" rtlCol="0" anchor="ctr" anchorCtr="0">
            <a:noAutofit/>
            <a:sp3d extrusionH="57150">
              <a:bevelT w="38100" h="38100"/>
            </a:sp3d>
          </a:bodyPr>
          <a:lstStyle/>
          <a:p>
            <a:pPr algn="l"/>
            <a:r>
              <a:rPr lang="en-US" sz="4800" dirty="0" smtClean="0">
                <a:latin typeface="Arial"/>
                <a:cs typeface="Arial"/>
              </a:rPr>
              <a:t>OUR SERVICES</a:t>
            </a:r>
          </a:p>
        </p:txBody>
      </p:sp>
      <p:pic>
        <p:nvPicPr>
          <p:cNvPr id="5" name="Picture 3" descr="C:\Users\Abayomi\Document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7794" y="-16713"/>
            <a:ext cx="1428206" cy="1407643"/>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pic>
        <p:nvPicPr>
          <p:cNvPr id="36870" name="Picture 6" descr="C:\Users\Abayomi\Documents\T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520" y="1704188"/>
            <a:ext cx="4676871" cy="352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63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 y="-16714"/>
            <a:ext cx="3626490" cy="6874713"/>
          </a:xfrm>
          <a:prstGeom prst="rect">
            <a:avLst/>
          </a:prstGeom>
          <a:solidFill>
            <a:srgbClr val="589AB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TextBox 9"/>
          <p:cNvSpPr txBox="1"/>
          <p:nvPr/>
        </p:nvSpPr>
        <p:spPr bwMode="gray">
          <a:xfrm>
            <a:off x="100849" y="39395"/>
            <a:ext cx="3525641" cy="863245"/>
          </a:xfrm>
          <a:prstGeom prst="rect">
            <a:avLst/>
          </a:prstGeom>
          <a:solidFill>
            <a:srgbClr val="589ABC"/>
          </a:solidFill>
          <a:ln w="9525">
            <a:noFill/>
            <a:miter lim="800000"/>
            <a:headEnd/>
            <a:tailEnd/>
          </a:ln>
        </p:spPr>
        <p:txBody>
          <a:bodyPr wrap="none" lIns="44450" tIns="44450" rIns="182880" bIns="44450" rtlCol="0" anchor="ctr" anchorCtr="0">
            <a:noAutofit/>
          </a:bodyPr>
          <a:lstStyle/>
          <a:p>
            <a:pPr algn="ctr"/>
            <a:r>
              <a:rPr lang="en-US" sz="3200" dirty="0" smtClean="0">
                <a:solidFill>
                  <a:schemeClr val="bg1"/>
                </a:solidFill>
                <a:latin typeface="Arial Black"/>
                <a:cs typeface="Arial Black"/>
              </a:rPr>
              <a:t>Our Services</a:t>
            </a:r>
          </a:p>
        </p:txBody>
      </p:sp>
      <p:graphicFrame>
        <p:nvGraphicFramePr>
          <p:cNvPr id="11" name="Table 10"/>
          <p:cNvGraphicFramePr>
            <a:graphicFrameLocks noGrp="1"/>
          </p:cNvGraphicFramePr>
          <p:nvPr>
            <p:extLst>
              <p:ext uri="{D42A27DB-BD31-4B8C-83A1-F6EECF244321}">
                <p14:modId xmlns:p14="http://schemas.microsoft.com/office/powerpoint/2010/main" val="1482301038"/>
              </p:ext>
            </p:extLst>
          </p:nvPr>
        </p:nvGraphicFramePr>
        <p:xfrm>
          <a:off x="18591" y="1503124"/>
          <a:ext cx="9655321" cy="4511040"/>
        </p:xfrm>
        <a:graphic>
          <a:graphicData uri="http://schemas.openxmlformats.org/drawingml/2006/table">
            <a:tbl>
              <a:tblPr firstRow="1" bandRow="1">
                <a:tableStyleId>{5C22544A-7EE6-4342-B048-85BDC9FD1C3A}</a:tableStyleId>
              </a:tblPr>
              <a:tblGrid>
                <a:gridCol w="3612883"/>
                <a:gridCol w="6042438"/>
              </a:tblGrid>
              <a:tr h="2712622">
                <a:tc>
                  <a:txBody>
                    <a:bodyPr/>
                    <a:lstStyle/>
                    <a:p>
                      <a:pPr algn="r"/>
                      <a:endParaRPr lang="en-US" sz="3200" b="1" dirty="0">
                        <a:solidFill>
                          <a:srgbClr val="63A9CD"/>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9ABC"/>
                    </a:solidFill>
                  </a:tcPr>
                </a:tc>
                <a:tc>
                  <a:txBody>
                    <a:bodyPr/>
                    <a:lstStyle/>
                    <a:p>
                      <a:pPr marL="171450" marR="0" lvl="0" indent="-171450" algn="l" defTabSz="914400" rtl="0" eaLnBrk="1" fontAlgn="base" latinLnBrk="0" hangingPunct="1">
                        <a:lnSpc>
                          <a:spcPct val="15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charset="0"/>
                          <a:ea typeface="ＭＳ Ｐゴシック" charset="0"/>
                        </a:rPr>
                        <a:t>Recruitment Services </a:t>
                      </a:r>
                    </a:p>
                    <a:p>
                      <a:pPr marL="171450" marR="0" lvl="0" indent="-171450" algn="l" defTabSz="914400" rtl="0" eaLnBrk="1" fontAlgn="base" latinLnBrk="0" hangingPunct="1">
                        <a:lnSpc>
                          <a:spcPct val="150000"/>
                        </a:lnSpc>
                        <a:spcBef>
                          <a:spcPct val="0"/>
                        </a:spcBef>
                        <a:spcAft>
                          <a:spcPct val="0"/>
                        </a:spcAft>
                        <a:buClrTx/>
                        <a:buSzTx/>
                        <a:buFontTx/>
                        <a:buChar char="-"/>
                        <a:tabLst/>
                        <a:defRPr/>
                      </a:pPr>
                      <a:r>
                        <a:rPr kumimoji="0" lang="en-US" sz="2400" b="1" i="0" u="none" strike="noStrike" cap="none" normalizeH="0" baseline="0" dirty="0" smtClean="0">
                          <a:ln>
                            <a:noFill/>
                          </a:ln>
                          <a:solidFill>
                            <a:schemeClr val="tx1"/>
                          </a:solidFill>
                          <a:effectLst/>
                          <a:latin typeface="Arial" charset="0"/>
                          <a:ea typeface="ＭＳ Ｐゴシック" charset="0"/>
                        </a:rPr>
                        <a:t>Interim placement solutions</a:t>
                      </a:r>
                    </a:p>
                    <a:p>
                      <a:pPr marL="171450" marR="0" lvl="0" indent="-171450" algn="l" defTabSz="914400" rtl="0" eaLnBrk="1" fontAlgn="base" latinLnBrk="0" hangingPunct="1">
                        <a:lnSpc>
                          <a:spcPct val="150000"/>
                        </a:lnSpc>
                        <a:spcBef>
                          <a:spcPct val="0"/>
                        </a:spcBef>
                        <a:spcAft>
                          <a:spcPct val="0"/>
                        </a:spcAft>
                        <a:buClrTx/>
                        <a:buSzTx/>
                        <a:buFontTx/>
                        <a:buChar char="-"/>
                        <a:tabLst/>
                        <a:defRPr/>
                      </a:pPr>
                      <a:r>
                        <a:rPr kumimoji="0" lang="en-US" sz="2400" b="1" i="0" u="none" strike="noStrike" cap="none" normalizeH="0" baseline="0" dirty="0" smtClean="0">
                          <a:ln>
                            <a:noFill/>
                          </a:ln>
                          <a:solidFill>
                            <a:schemeClr val="tx1"/>
                          </a:solidFill>
                          <a:effectLst/>
                          <a:latin typeface="Arial" charset="0"/>
                          <a:ea typeface="ＭＳ Ｐゴシック" charset="0"/>
                        </a:rPr>
                        <a:t>Outsourcing Services </a:t>
                      </a:r>
                    </a:p>
                    <a:p>
                      <a:pPr marL="171450" marR="0" lvl="0" indent="-171450" algn="l" defTabSz="914400" rtl="0" eaLnBrk="1" fontAlgn="base" latinLnBrk="0" hangingPunct="1">
                        <a:lnSpc>
                          <a:spcPct val="150000"/>
                        </a:lnSpc>
                        <a:spcBef>
                          <a:spcPct val="0"/>
                        </a:spcBef>
                        <a:spcAft>
                          <a:spcPct val="0"/>
                        </a:spcAft>
                        <a:buClrTx/>
                        <a:buSzTx/>
                        <a:buFontTx/>
                        <a:buChar char="-"/>
                        <a:tabLst/>
                        <a:defRPr/>
                      </a:pPr>
                      <a:r>
                        <a:rPr kumimoji="0" lang="en-US" sz="2400" b="1" i="0" u="none" strike="noStrike" cap="none" normalizeH="0" baseline="0" dirty="0" smtClean="0">
                          <a:ln>
                            <a:noFill/>
                          </a:ln>
                          <a:solidFill>
                            <a:schemeClr val="tx1"/>
                          </a:solidFill>
                          <a:effectLst/>
                          <a:latin typeface="Arial" charset="0"/>
                          <a:ea typeface="ＭＳ Ｐゴシック" charset="0"/>
                        </a:rPr>
                        <a:t>Organization modeling</a:t>
                      </a:r>
                    </a:p>
                    <a:p>
                      <a:pPr marL="171450" marR="0" lvl="0" indent="-171450" algn="l" defTabSz="914400" rtl="0" eaLnBrk="1" fontAlgn="base" latinLnBrk="0" hangingPunct="1">
                        <a:lnSpc>
                          <a:spcPct val="150000"/>
                        </a:lnSpc>
                        <a:spcBef>
                          <a:spcPct val="0"/>
                        </a:spcBef>
                        <a:spcAft>
                          <a:spcPct val="0"/>
                        </a:spcAft>
                        <a:buClrTx/>
                        <a:buSzTx/>
                        <a:buFontTx/>
                        <a:buChar char="-"/>
                        <a:tabLst/>
                        <a:defRPr/>
                      </a:pPr>
                      <a:r>
                        <a:rPr kumimoji="0" lang="en-US" sz="2400" b="1" i="0" u="none" strike="noStrike" cap="none" normalizeH="0" baseline="0" dirty="0" smtClean="0">
                          <a:ln>
                            <a:noFill/>
                          </a:ln>
                          <a:solidFill>
                            <a:schemeClr val="tx1"/>
                          </a:solidFill>
                          <a:effectLst/>
                          <a:latin typeface="Arial" charset="0"/>
                          <a:ea typeface="ＭＳ Ｐゴシック" charset="0"/>
                        </a:rPr>
                        <a:t>Talent consulting</a:t>
                      </a:r>
                    </a:p>
                    <a:p>
                      <a:pPr marL="171450" marR="0" lvl="0" indent="-171450" algn="l" defTabSz="914400" rtl="0" eaLnBrk="1" fontAlgn="base" latinLnBrk="0" hangingPunct="1">
                        <a:lnSpc>
                          <a:spcPct val="150000"/>
                        </a:lnSpc>
                        <a:spcBef>
                          <a:spcPct val="0"/>
                        </a:spcBef>
                        <a:spcAft>
                          <a:spcPct val="0"/>
                        </a:spcAft>
                        <a:buClrTx/>
                        <a:buSzTx/>
                        <a:buFontTx/>
                        <a:buChar char="-"/>
                        <a:tabLst/>
                        <a:defRPr/>
                      </a:pPr>
                      <a:r>
                        <a:rPr kumimoji="0" lang="en-US" sz="2400" b="1" i="0" u="none" strike="noStrike" cap="none" normalizeH="0" baseline="0" dirty="0" smtClean="0">
                          <a:ln>
                            <a:noFill/>
                          </a:ln>
                          <a:solidFill>
                            <a:schemeClr val="tx1"/>
                          </a:solidFill>
                          <a:effectLst/>
                          <a:latin typeface="Arial" charset="0"/>
                          <a:ea typeface="ＭＳ Ｐゴシック" charset="0"/>
                        </a:rPr>
                        <a:t>Training &amp; Development</a:t>
                      </a:r>
                    </a:p>
                    <a:p>
                      <a:pPr marL="171450" marR="0" lvl="0" indent="-171450" algn="l" defTabSz="914400" rtl="0" eaLnBrk="1" fontAlgn="base" latinLnBrk="0" hangingPunct="1">
                        <a:lnSpc>
                          <a:spcPct val="150000"/>
                        </a:lnSpc>
                        <a:spcBef>
                          <a:spcPct val="0"/>
                        </a:spcBef>
                        <a:spcAft>
                          <a:spcPct val="0"/>
                        </a:spcAft>
                        <a:buClrTx/>
                        <a:buSzTx/>
                        <a:buFontTx/>
                        <a:buChar char="-"/>
                        <a:tabLst/>
                        <a:defRPr/>
                      </a:pPr>
                      <a:r>
                        <a:rPr kumimoji="0" lang="en-US" sz="2400" b="1" i="0" u="none" strike="noStrike" cap="none" normalizeH="0" baseline="0" dirty="0" smtClean="0">
                          <a:ln>
                            <a:noFill/>
                          </a:ln>
                          <a:solidFill>
                            <a:schemeClr val="tx1"/>
                          </a:solidFill>
                          <a:effectLst/>
                          <a:latin typeface="Arial" charset="0"/>
                          <a:ea typeface="ＭＳ Ｐゴシック" charset="0"/>
                        </a:rPr>
                        <a:t>Background Checks &amp; Verification </a:t>
                      </a:r>
                      <a:r>
                        <a:rPr kumimoji="0" lang="en-US" sz="1600" b="1" i="0" u="none" strike="noStrike" cap="none" normalizeH="0" baseline="0" dirty="0" smtClean="0">
                          <a:ln>
                            <a:noFill/>
                          </a:ln>
                          <a:solidFill>
                            <a:schemeClr val="tx1"/>
                          </a:solidFill>
                          <a:effectLst/>
                          <a:latin typeface="Arial" charset="0"/>
                          <a:ea typeface="ＭＳ Ｐゴシック" charset="0"/>
                        </a:rPr>
                        <a:t>(BCV)</a:t>
                      </a:r>
                      <a:endParaRPr kumimoji="0" lang="en-US" sz="2400" b="1" i="0" u="none" strike="noStrike" cap="none" normalizeH="0" baseline="0" dirty="0" smtClean="0">
                        <a:ln>
                          <a:noFill/>
                        </a:ln>
                        <a:solidFill>
                          <a:schemeClr val="tx1"/>
                        </a:solidFill>
                        <a:effectLst/>
                        <a:latin typeface="Arial" charset="0"/>
                        <a:ea typeface="ＭＳ Ｐゴシック" charset="0"/>
                      </a:endParaRPr>
                    </a:p>
                  </a:txBody>
                  <a:tcPr>
                    <a:lnL w="12700" cmpd="sng">
                      <a:noFill/>
                    </a:lnL>
                    <a:lnB w="12700" cap="flat" cmpd="sng" algn="ctr">
                      <a:solidFill>
                        <a:srgbClr val="000000">
                          <a:lumMod val="50000"/>
                          <a:lumOff val="50000"/>
                        </a:srgbClr>
                      </a:solidFill>
                      <a:prstDash val="sysDot"/>
                      <a:round/>
                      <a:headEnd type="none" w="med" len="med"/>
                      <a:tailEnd type="none" w="med" len="med"/>
                    </a:lnB>
                    <a:solidFill>
                      <a:schemeClr val="bg1"/>
                    </a:solidFill>
                  </a:tcPr>
                </a:tc>
              </a:tr>
              <a:tr h="473820">
                <a:tc>
                  <a:txBody>
                    <a:bodyPr/>
                    <a:lstStyle/>
                    <a:p>
                      <a:pPr algn="r"/>
                      <a:endParaRPr lang="en-US" sz="3200" b="1" dirty="0">
                        <a:solidFill>
                          <a:schemeClr val="bg1"/>
                        </a:solidFill>
                        <a:latin typeface="Arial Black"/>
                        <a:cs typeface="Arial Black"/>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89ABC"/>
                    </a:solidFill>
                  </a:tcPr>
                </a:tc>
                <a:tc>
                  <a:txBody>
                    <a:bodyPr/>
                    <a:lstStyle/>
                    <a:p>
                      <a:pPr marL="171450" marR="0" lvl="0" indent="-171450" algn="l" defTabSz="914400" rtl="0" eaLnBrk="1" fontAlgn="base" latinLnBrk="0" hangingPunct="1">
                        <a:lnSpc>
                          <a:spcPct val="150000"/>
                        </a:lnSpc>
                        <a:spcBef>
                          <a:spcPct val="0"/>
                        </a:spcBef>
                        <a:spcAft>
                          <a:spcPct val="0"/>
                        </a:spcAft>
                        <a:buClrTx/>
                        <a:buSzTx/>
                        <a:buFontTx/>
                        <a:buChar char="-"/>
                        <a:tabLst/>
                      </a:pPr>
                      <a:endParaRPr kumimoji="0" lang="en-US" sz="1800" b="0" i="0" u="none" strike="noStrike" cap="none" normalizeH="0" baseline="0" dirty="0" smtClean="0">
                        <a:ln>
                          <a:noFill/>
                        </a:ln>
                        <a:solidFill>
                          <a:srgbClr val="363636"/>
                        </a:solidFill>
                        <a:effectLst/>
                        <a:latin typeface="Arial" charset="0"/>
                        <a:ea typeface="ＭＳ Ｐゴシック" charset="0"/>
                      </a:endParaRPr>
                    </a:p>
                  </a:txBody>
                  <a:tcPr>
                    <a:lnL w="12700" cmpd="sng">
                      <a:noFill/>
                    </a:lnL>
                    <a:lnT w="12700" cap="flat" cmpd="sng" algn="ctr">
                      <a:solidFill>
                        <a:srgbClr val="000000">
                          <a:lumMod val="50000"/>
                          <a:lumOff val="50000"/>
                        </a:srgbClr>
                      </a:solidFill>
                      <a:prstDash val="sysDot"/>
                      <a:round/>
                      <a:headEnd type="none" w="med" len="med"/>
                      <a:tailEnd type="none" w="med" len="med"/>
                    </a:lnT>
                    <a:lnB w="12700" cap="flat" cmpd="sng" algn="ctr">
                      <a:solidFill>
                        <a:srgbClr val="000000">
                          <a:lumMod val="50000"/>
                          <a:lumOff val="50000"/>
                        </a:srgbClr>
                      </a:solidFill>
                      <a:prstDash val="sysDot"/>
                      <a:round/>
                      <a:headEnd type="none" w="med" len="med"/>
                      <a:tailEnd type="none" w="med" len="med"/>
                    </a:lnB>
                    <a:solidFill>
                      <a:schemeClr val="bg1"/>
                    </a:solidFill>
                  </a:tcPr>
                </a:tc>
              </a:tr>
            </a:tbl>
          </a:graphicData>
        </a:graphic>
      </p:graphicFrame>
      <p:pic>
        <p:nvPicPr>
          <p:cNvPr id="6" name="Picture 3" descr="C:\Users\Abayomi\Document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7794" y="-16713"/>
            <a:ext cx="1428206" cy="1407643"/>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pic>
        <p:nvPicPr>
          <p:cNvPr id="37891" name="Picture 3" descr="C:\Users\Abayomi\Documents\o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97476"/>
            <a:ext cx="3626489" cy="2606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042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2200"/>
            <a:ext cx="3994153" cy="6874713"/>
          </a:xfrm>
          <a:prstGeom prst="rect">
            <a:avLst/>
          </a:prstGeom>
          <a:solidFill>
            <a:srgbClr val="589ABC"/>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TextBox 9"/>
          <p:cNvSpPr txBox="1"/>
          <p:nvPr/>
        </p:nvSpPr>
        <p:spPr bwMode="gray">
          <a:xfrm>
            <a:off x="100849" y="39395"/>
            <a:ext cx="3826456" cy="863245"/>
          </a:xfrm>
          <a:prstGeom prst="rect">
            <a:avLst/>
          </a:prstGeom>
          <a:solidFill>
            <a:srgbClr val="589ABC"/>
          </a:solidFill>
          <a:ln w="9525">
            <a:noFill/>
            <a:miter lim="800000"/>
            <a:headEnd/>
            <a:tailEnd/>
          </a:ln>
        </p:spPr>
        <p:txBody>
          <a:bodyPr wrap="none" lIns="44450" tIns="44450" rIns="182880" bIns="44450" rtlCol="0" anchor="ctr" anchorCtr="0">
            <a:noAutofit/>
          </a:bodyPr>
          <a:lstStyle/>
          <a:p>
            <a:pPr algn="ctr"/>
            <a:r>
              <a:rPr lang="en-US" sz="2800" dirty="0" smtClean="0">
                <a:solidFill>
                  <a:schemeClr val="bg1"/>
                </a:solidFill>
                <a:latin typeface="Arial Black"/>
                <a:cs typeface="Arial Black"/>
              </a:rPr>
              <a:t>Keywords that </a:t>
            </a:r>
            <a:br>
              <a:rPr lang="en-US" sz="2800" dirty="0" smtClean="0">
                <a:solidFill>
                  <a:schemeClr val="bg1"/>
                </a:solidFill>
                <a:latin typeface="Arial Black"/>
                <a:cs typeface="Arial Black"/>
              </a:rPr>
            </a:br>
            <a:r>
              <a:rPr lang="en-US" sz="2800" dirty="0" smtClean="0">
                <a:solidFill>
                  <a:schemeClr val="bg1"/>
                </a:solidFill>
                <a:latin typeface="Arial Black"/>
                <a:cs typeface="Arial Black"/>
              </a:rPr>
              <a:t>define us…. </a:t>
            </a:r>
          </a:p>
        </p:txBody>
      </p:sp>
      <p:graphicFrame>
        <p:nvGraphicFramePr>
          <p:cNvPr id="11" name="Table 10"/>
          <p:cNvGraphicFramePr>
            <a:graphicFrameLocks noGrp="1"/>
          </p:cNvGraphicFramePr>
          <p:nvPr>
            <p:extLst>
              <p:ext uri="{D42A27DB-BD31-4B8C-83A1-F6EECF244321}">
                <p14:modId xmlns:p14="http://schemas.microsoft.com/office/powerpoint/2010/main" val="4148789069"/>
              </p:ext>
            </p:extLst>
          </p:nvPr>
        </p:nvGraphicFramePr>
        <p:xfrm>
          <a:off x="0" y="917155"/>
          <a:ext cx="9797143" cy="4862613"/>
        </p:xfrm>
        <a:graphic>
          <a:graphicData uri="http://schemas.openxmlformats.org/drawingml/2006/table">
            <a:tbl>
              <a:tblPr firstRow="1" bandRow="1">
                <a:tableStyleId>{8799B23B-EC83-4686-B30A-512413B5E67A}</a:tableStyleId>
              </a:tblPr>
              <a:tblGrid>
                <a:gridCol w="3997234"/>
                <a:gridCol w="5799909"/>
              </a:tblGrid>
              <a:tr h="715947">
                <a:tc>
                  <a:txBody>
                    <a:bodyPr/>
                    <a:lstStyle/>
                    <a:p>
                      <a:pPr algn="ctr"/>
                      <a:r>
                        <a:rPr lang="en-US" sz="3000" dirty="0" smtClean="0"/>
                        <a:t>YOUNG.</a:t>
                      </a:r>
                      <a:endParaRPr lang="en-US" sz="3000" b="1" dirty="0">
                        <a:solidFill>
                          <a:schemeClr val="accent1">
                            <a:lumMod val="50000"/>
                          </a:schemeClr>
                        </a:solidFill>
                        <a:latin typeface="Arial Black"/>
                        <a:cs typeface="Arial Black"/>
                      </a:endParaRPr>
                    </a:p>
                  </a:txBody>
                  <a:tcPr/>
                </a:tc>
                <a:tc>
                  <a:txBody>
                    <a:bodyPr/>
                    <a:lstStyle/>
                    <a:p>
                      <a:r>
                        <a:rPr lang="en-US" sz="1800" dirty="0" smtClean="0"/>
                        <a:t>Established in </a:t>
                      </a:r>
                      <a:r>
                        <a:rPr lang="en-US" sz="1800" baseline="0" dirty="0" smtClean="0"/>
                        <a:t> the year  2009 As a Professional Executive Human Resources Solution platform</a:t>
                      </a:r>
                      <a:endParaRPr lang="en-US" sz="1800" b="1" baseline="0" dirty="0" smtClean="0">
                        <a:solidFill>
                          <a:schemeClr val="tx1">
                            <a:lumMod val="65000"/>
                            <a:lumOff val="35000"/>
                          </a:schemeClr>
                        </a:solidFill>
                      </a:endParaRPr>
                    </a:p>
                  </a:txBody>
                  <a:tcPr/>
                </a:tc>
              </a:tr>
              <a:tr h="746411">
                <a:tc>
                  <a:txBody>
                    <a:bodyPr/>
                    <a:lstStyle/>
                    <a:p>
                      <a:pPr algn="ctr"/>
                      <a:r>
                        <a:rPr lang="en-US" sz="3000" b="1" dirty="0" smtClean="0"/>
                        <a:t>FOCUSED.</a:t>
                      </a:r>
                      <a:endParaRPr lang="en-US" sz="3000" b="1" dirty="0">
                        <a:solidFill>
                          <a:schemeClr val="accent1">
                            <a:lumMod val="50000"/>
                          </a:schemeClr>
                        </a:solidFill>
                        <a:latin typeface="Arial Black"/>
                        <a:cs typeface="Arial Black"/>
                      </a:endParaRPr>
                    </a:p>
                  </a:txBody>
                  <a:tcPr/>
                </a:tc>
                <a:tc>
                  <a:txBody>
                    <a:bodyPr/>
                    <a:lstStyle/>
                    <a:p>
                      <a:r>
                        <a:rPr lang="en-US" sz="1800" b="1" dirty="0" smtClean="0">
                          <a:effectLst/>
                        </a:rPr>
                        <a:t>Our</a:t>
                      </a:r>
                      <a:r>
                        <a:rPr lang="en-US" sz="1800" b="1" baseline="0" dirty="0" smtClean="0">
                          <a:effectLst/>
                        </a:rPr>
                        <a:t> People solutions are strategically aligned to the key strength pillars of an organization.</a:t>
                      </a:r>
                      <a:endParaRPr lang="en-US" sz="1800" b="1" dirty="0">
                        <a:solidFill>
                          <a:schemeClr val="tx1">
                            <a:lumMod val="65000"/>
                            <a:lumOff val="35000"/>
                          </a:schemeClr>
                        </a:solidFill>
                        <a:effectLst/>
                      </a:endParaRPr>
                    </a:p>
                  </a:txBody>
                  <a:tcPr/>
                </a:tc>
              </a:tr>
              <a:tr h="746411">
                <a:tc>
                  <a:txBody>
                    <a:bodyPr/>
                    <a:lstStyle/>
                    <a:p>
                      <a:pPr algn="ctr"/>
                      <a:r>
                        <a:rPr lang="en-US" sz="3000" b="1" dirty="0" smtClean="0"/>
                        <a:t>EXPERIENCED.</a:t>
                      </a:r>
                      <a:endParaRPr lang="en-US" sz="3000" b="1" dirty="0">
                        <a:solidFill>
                          <a:schemeClr val="accent1">
                            <a:lumMod val="50000"/>
                          </a:schemeClr>
                        </a:solidFill>
                        <a:latin typeface="Arial Black"/>
                        <a:cs typeface="Arial Black"/>
                      </a:endParaRPr>
                    </a:p>
                  </a:txBody>
                  <a:tcPr/>
                </a:tc>
                <a:tc>
                  <a:txBody>
                    <a:bodyPr/>
                    <a:lstStyle/>
                    <a:p>
                      <a:r>
                        <a:rPr lang="en-US" sz="1800" b="1" dirty="0" smtClean="0">
                          <a:effectLst/>
                        </a:rPr>
                        <a:t>8+ years of experience in delivering business operations and support</a:t>
                      </a:r>
                      <a:r>
                        <a:rPr lang="en-US" sz="1800" b="1" baseline="0" dirty="0" smtClean="0">
                          <a:effectLst/>
                        </a:rPr>
                        <a:t> functions delivery.</a:t>
                      </a:r>
                      <a:endParaRPr lang="en-US" sz="1800" b="1" dirty="0">
                        <a:solidFill>
                          <a:schemeClr val="tx1">
                            <a:lumMod val="65000"/>
                            <a:lumOff val="35000"/>
                          </a:schemeClr>
                        </a:solidFill>
                        <a:effectLst/>
                      </a:endParaRPr>
                    </a:p>
                  </a:txBody>
                  <a:tcPr/>
                </a:tc>
              </a:tr>
              <a:tr h="731177">
                <a:tc>
                  <a:txBody>
                    <a:bodyPr/>
                    <a:lstStyle/>
                    <a:p>
                      <a:pPr algn="ctr"/>
                      <a:r>
                        <a:rPr lang="en-US" sz="3000" b="1" dirty="0" smtClean="0"/>
                        <a:t>INNOVATIVE.</a:t>
                      </a:r>
                      <a:endParaRPr lang="en-US" sz="3000" b="1" dirty="0">
                        <a:solidFill>
                          <a:schemeClr val="accent1">
                            <a:lumMod val="50000"/>
                          </a:schemeClr>
                        </a:solidFill>
                        <a:latin typeface="Arial Black"/>
                        <a:cs typeface="Arial Black"/>
                      </a:endParaRPr>
                    </a:p>
                  </a:txBody>
                  <a:tcPr/>
                </a:tc>
                <a:tc>
                  <a:txBody>
                    <a:bodyPr/>
                    <a:lstStyle/>
                    <a:p>
                      <a:r>
                        <a:rPr lang="en-US" sz="1800" b="1" dirty="0" smtClean="0">
                          <a:effectLst/>
                        </a:rPr>
                        <a:t>We provide innovative, results driven talent acquisition and HR/</a:t>
                      </a:r>
                      <a:r>
                        <a:rPr lang="en-US" sz="1800" b="1" baseline="0" dirty="0" smtClean="0">
                          <a:effectLst/>
                        </a:rPr>
                        <a:t> People solutions.</a:t>
                      </a:r>
                      <a:endParaRPr lang="en-US" sz="1800" b="1" dirty="0">
                        <a:solidFill>
                          <a:schemeClr val="tx1">
                            <a:lumMod val="65000"/>
                            <a:lumOff val="35000"/>
                          </a:schemeClr>
                        </a:solidFill>
                        <a:effectLst/>
                      </a:endParaRPr>
                    </a:p>
                  </a:txBody>
                  <a:tcPr/>
                </a:tc>
              </a:tr>
              <a:tr h="542377">
                <a:tc>
                  <a:txBody>
                    <a:bodyPr/>
                    <a:lstStyle/>
                    <a:p>
                      <a:pPr algn="ctr"/>
                      <a:r>
                        <a:rPr lang="en-US" sz="3000" b="1" dirty="0" smtClean="0"/>
                        <a:t>MULTI-LOCATION.</a:t>
                      </a:r>
                      <a:endParaRPr lang="en-US" sz="3000" b="1" dirty="0">
                        <a:solidFill>
                          <a:schemeClr val="accent1">
                            <a:lumMod val="50000"/>
                          </a:schemeClr>
                        </a:solidFill>
                        <a:latin typeface="Arial Black"/>
                        <a:cs typeface="Arial Black"/>
                      </a:endParaRPr>
                    </a:p>
                  </a:txBody>
                  <a:tcPr/>
                </a:tc>
                <a:tc>
                  <a:txBody>
                    <a:bodyPr/>
                    <a:lstStyle/>
                    <a:p>
                      <a:r>
                        <a:rPr lang="en-US" sz="1800" b="1" dirty="0" smtClean="0">
                          <a:effectLst/>
                        </a:rPr>
                        <a:t>Headquarters: </a:t>
                      </a:r>
                      <a:r>
                        <a:rPr lang="en-US" sz="1800" b="1" baseline="0" dirty="0" smtClean="0">
                          <a:effectLst/>
                        </a:rPr>
                        <a:t> Lagos Island, Lagos State, Nigeria - Commercial Capital</a:t>
                      </a:r>
                      <a:endParaRPr lang="en-US" sz="1800" b="1" dirty="0" smtClean="0">
                        <a:effectLst/>
                      </a:endParaRPr>
                    </a:p>
                    <a:p>
                      <a:r>
                        <a:rPr lang="en-US" sz="1800" b="1" dirty="0" smtClean="0">
                          <a:effectLst/>
                        </a:rPr>
                        <a:t>Branch Office:  </a:t>
                      </a:r>
                      <a:r>
                        <a:rPr lang="en-US" sz="1800" b="1" dirty="0" err="1" smtClean="0">
                          <a:effectLst/>
                        </a:rPr>
                        <a:t>Lokoja</a:t>
                      </a:r>
                      <a:r>
                        <a:rPr lang="en-US" sz="1800" b="1" baseline="0" dirty="0" smtClean="0">
                          <a:effectLst/>
                        </a:rPr>
                        <a:t> - </a:t>
                      </a:r>
                      <a:r>
                        <a:rPr lang="en-US" sz="1800" b="1" baseline="0" dirty="0" err="1" smtClean="0">
                          <a:effectLst/>
                        </a:rPr>
                        <a:t>Kogi</a:t>
                      </a:r>
                      <a:r>
                        <a:rPr lang="en-US" sz="1800" b="1" baseline="0" dirty="0" smtClean="0">
                          <a:effectLst/>
                        </a:rPr>
                        <a:t> State, Abuja-FCT</a:t>
                      </a:r>
                      <a:endParaRPr lang="en-US" sz="1800" b="1" dirty="0" smtClean="0">
                        <a:solidFill>
                          <a:schemeClr val="tx1">
                            <a:lumMod val="65000"/>
                            <a:lumOff val="35000"/>
                          </a:schemeClr>
                        </a:solidFill>
                        <a:effectLst/>
                      </a:endParaRPr>
                    </a:p>
                  </a:txBody>
                  <a:tcPr/>
                </a:tc>
              </a:tr>
              <a:tr h="1008267">
                <a:tc>
                  <a:txBody>
                    <a:bodyPr/>
                    <a:lstStyle/>
                    <a:p>
                      <a:pPr algn="ctr"/>
                      <a:r>
                        <a:rPr lang="en-US" sz="3000" b="1" dirty="0" smtClean="0"/>
                        <a:t>PARTNERSHIP.</a:t>
                      </a:r>
                      <a:endParaRPr lang="en-US" sz="3000" b="1" dirty="0">
                        <a:solidFill>
                          <a:schemeClr val="accent1">
                            <a:lumMod val="50000"/>
                          </a:schemeClr>
                        </a:solidFill>
                        <a:latin typeface="Arial Black"/>
                        <a:cs typeface="Arial Black"/>
                      </a:endParaRPr>
                    </a:p>
                  </a:txBody>
                  <a:tcPr/>
                </a:tc>
                <a:tc>
                  <a:txBody>
                    <a:bodyPr/>
                    <a:lstStyle/>
                    <a:p>
                      <a:r>
                        <a:rPr lang="en-US" sz="1800" b="1" dirty="0" smtClean="0">
                          <a:effectLst/>
                        </a:rPr>
                        <a:t>We have</a:t>
                      </a:r>
                      <a:r>
                        <a:rPr lang="en-US" sz="1800" b="1" baseline="0" dirty="0" smtClean="0">
                          <a:effectLst/>
                        </a:rPr>
                        <a:t> a </a:t>
                      </a:r>
                      <a:r>
                        <a:rPr lang="en-US" sz="1800" b="1" dirty="0" smtClean="0">
                          <a:effectLst/>
                        </a:rPr>
                        <a:t>partnered approach with our clients, to</a:t>
                      </a:r>
                      <a:r>
                        <a:rPr lang="en-US" sz="1800" b="1" baseline="0" dirty="0" smtClean="0">
                          <a:effectLst/>
                        </a:rPr>
                        <a:t> help achieve their organizational goals &amp; objectives.</a:t>
                      </a:r>
                      <a:endParaRPr lang="en-US" sz="1800" b="1" dirty="0">
                        <a:solidFill>
                          <a:schemeClr val="tx1">
                            <a:lumMod val="65000"/>
                            <a:lumOff val="35000"/>
                          </a:schemeClr>
                        </a:solidFill>
                        <a:effectLst/>
                      </a:endParaRPr>
                    </a:p>
                  </a:txBody>
                  <a:tcPr/>
                </a:tc>
              </a:tr>
            </a:tbl>
          </a:graphicData>
        </a:graphic>
      </p:graphicFrame>
      <p:pic>
        <p:nvPicPr>
          <p:cNvPr id="6" name="Picture 3" descr="C:\Users\Abayomi\Document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1930" y="-16713"/>
            <a:ext cx="984069" cy="969901"/>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359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16713"/>
            <a:ext cx="2373095" cy="6584350"/>
          </a:xfrm>
          <a:prstGeom prst="rect">
            <a:avLst/>
          </a:prstGeom>
          <a:solidFill>
            <a:srgbClr val="589ABC"/>
          </a:solidFill>
          <a:ln w="127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9900" b="1" i="0" u="none" strike="noStrike" cap="none" normalizeH="0" baseline="0" dirty="0" smtClean="0">
                <a:ln>
                  <a:noFill/>
                </a:ln>
                <a:solidFill>
                  <a:schemeClr val="bg1"/>
                </a:solidFill>
                <a:effectLst/>
                <a:latin typeface="Arial" charset="0"/>
              </a:rPr>
              <a:t>3</a:t>
            </a:r>
          </a:p>
        </p:txBody>
      </p:sp>
      <p:sp>
        <p:nvSpPr>
          <p:cNvPr id="10" name="TextBox 9"/>
          <p:cNvSpPr txBox="1"/>
          <p:nvPr/>
        </p:nvSpPr>
        <p:spPr bwMode="gray">
          <a:xfrm>
            <a:off x="2440519" y="5521011"/>
            <a:ext cx="5246509" cy="80141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miter lim="800000"/>
            <a:headEnd/>
            <a:tailEnd/>
          </a:ln>
          <a:scene3d>
            <a:camera prst="orthographicFront"/>
            <a:lightRig rig="threePt" dir="t"/>
          </a:scene3d>
          <a:sp3d>
            <a:bevelT prst="convex"/>
          </a:sp3d>
        </p:spPr>
        <p:txBody>
          <a:bodyPr wrap="none" lIns="44450" tIns="44450" rIns="182880" bIns="44450" rtlCol="0" anchor="ctr" anchorCtr="0">
            <a:noAutofit/>
          </a:bodyPr>
          <a:lstStyle/>
          <a:p>
            <a:pPr algn="l"/>
            <a:r>
              <a:rPr lang="en-US" sz="4800" dirty="0" smtClean="0">
                <a:effectLst>
                  <a:outerShdw blurRad="38100" dist="38100" dir="2700000" algn="tl">
                    <a:srgbClr val="000000">
                      <a:alpha val="43137"/>
                    </a:srgbClr>
                  </a:outerShdw>
                </a:effectLst>
                <a:latin typeface="Arial"/>
                <a:cs typeface="Arial"/>
              </a:rPr>
              <a:t>HR SOLUTIONS</a:t>
            </a:r>
          </a:p>
        </p:txBody>
      </p:sp>
      <p:pic>
        <p:nvPicPr>
          <p:cNvPr id="5" name="Picture 3" descr="C:\Users\Abayomi\Document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7794" y="-16713"/>
            <a:ext cx="1428206" cy="1407643"/>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pic>
        <p:nvPicPr>
          <p:cNvPr id="34818" name="Picture 2" descr="C:\Users\Maestrokay\Documents\HR-SOLU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47" y="1390930"/>
            <a:ext cx="7291247" cy="260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63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759125908"/>
              </p:ext>
            </p:extLst>
          </p:nvPr>
        </p:nvGraphicFramePr>
        <p:xfrm>
          <a:off x="3762103" y="44974"/>
          <a:ext cx="6021982" cy="1066800"/>
        </p:xfrm>
        <a:graphic>
          <a:graphicData uri="http://schemas.openxmlformats.org/drawingml/2006/table">
            <a:tbl>
              <a:tblPr firstRow="1" bandRow="1">
                <a:tableStyleId>{5C22544A-7EE6-4342-B048-85BDC9FD1C3A}</a:tableStyleId>
              </a:tblPr>
              <a:tblGrid>
                <a:gridCol w="6021982"/>
              </a:tblGrid>
              <a:tr h="568193">
                <a:tc>
                  <a:txBody>
                    <a:bodyPr/>
                    <a:lstStyle/>
                    <a:p>
                      <a:pPr algn="ctr"/>
                      <a:r>
                        <a:rPr lang="en-US" sz="3200" b="1" baseline="0" dirty="0" smtClean="0">
                          <a:solidFill>
                            <a:schemeClr val="accent1">
                              <a:lumMod val="50000"/>
                            </a:schemeClr>
                          </a:solidFill>
                          <a:latin typeface="Arial Black"/>
                          <a:cs typeface="Arial Black"/>
                        </a:rPr>
                        <a:t>TOM-RICHARDS CONSULTING</a:t>
                      </a:r>
                      <a:endParaRPr lang="en-US" sz="3200" b="1" dirty="0">
                        <a:solidFill>
                          <a:schemeClr val="accent1">
                            <a:lumMod val="50000"/>
                          </a:schemeClr>
                        </a:solidFill>
                        <a:latin typeface="Arial Black"/>
                        <a:cs typeface="Arial Black"/>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9ABC"/>
                    </a:solidFill>
                  </a:tcPr>
                </a:tc>
              </a:tr>
            </a:tbl>
          </a:graphicData>
        </a:graphic>
      </p:graphicFrame>
      <p:pic>
        <p:nvPicPr>
          <p:cNvPr id="2" name="Picture 1"/>
          <p:cNvPicPr>
            <a:picLocks noChangeAspect="1"/>
          </p:cNvPicPr>
          <p:nvPr/>
        </p:nvPicPr>
        <p:blipFill>
          <a:blip r:embed="rId2"/>
          <a:stretch>
            <a:fillRect/>
          </a:stretch>
        </p:blipFill>
        <p:spPr>
          <a:xfrm>
            <a:off x="4850912" y="1053926"/>
            <a:ext cx="4787900" cy="4775200"/>
          </a:xfrm>
          <a:prstGeom prst="rect">
            <a:avLst/>
          </a:prstGeom>
        </p:spPr>
      </p:pic>
      <p:sp>
        <p:nvSpPr>
          <p:cNvPr id="7" name="Content Placeholder 2"/>
          <p:cNvSpPr txBox="1">
            <a:spLocks/>
          </p:cNvSpPr>
          <p:nvPr/>
        </p:nvSpPr>
        <p:spPr>
          <a:xfrm>
            <a:off x="188163" y="1595007"/>
            <a:ext cx="3402615" cy="4290472"/>
          </a:xfrm>
          <a:prstGeom prst="rect">
            <a:avLst/>
          </a:prstGeom>
        </p:spPr>
        <p:txBody>
          <a:bodyPr/>
          <a:lstStyle>
            <a:lvl1pPr marL="230188" marR="0" indent="-230188" algn="l" defTabSz="914400" rtl="0" eaLnBrk="1" fontAlgn="base" latinLnBrk="0" hangingPunct="1">
              <a:lnSpc>
                <a:spcPct val="85000"/>
              </a:lnSpc>
              <a:spcBef>
                <a:spcPct val="25000"/>
              </a:spcBef>
              <a:spcAft>
                <a:spcPct val="25000"/>
              </a:spcAft>
              <a:buClr>
                <a:schemeClr val="tx1">
                  <a:lumMod val="65000"/>
                  <a:lumOff val="35000"/>
                </a:schemeClr>
              </a:buClr>
              <a:buSzPct val="150000"/>
              <a:buFont typeface="Arial" pitchFamily="34" charset="0"/>
              <a:buChar char="•"/>
              <a:tabLst/>
              <a:defRPr kumimoji="0" lang="en-US" sz="1600" b="1" i="0" u="none" strike="noStrike" kern="1200" cap="none" spc="0" normalizeH="0" baseline="0" noProof="0" dirty="0" smtClean="0">
                <a:ln>
                  <a:noFill/>
                </a:ln>
                <a:solidFill>
                  <a:srgbClr val="000000"/>
                </a:solidFill>
                <a:effectLst/>
                <a:uLnTx/>
                <a:uFillTx/>
                <a:latin typeface="+mn-lt"/>
                <a:ea typeface="+mn-ea"/>
                <a:cs typeface="+mn-cs"/>
              </a:defRPr>
            </a:lvl1pPr>
            <a:lvl2pPr marL="460375" marR="0" indent="-230188" algn="l" defTabSz="914400" rtl="0" eaLnBrk="1" fontAlgn="base" latinLnBrk="0" hangingPunct="1">
              <a:lnSpc>
                <a:spcPct val="85000"/>
              </a:lnSpc>
              <a:spcBef>
                <a:spcPct val="25000"/>
              </a:spcBef>
              <a:spcAft>
                <a:spcPct val="25000"/>
              </a:spcAft>
              <a:buClr>
                <a:schemeClr val="tx1">
                  <a:lumMod val="65000"/>
                  <a:lumOff val="35000"/>
                </a:schemeClr>
              </a:buClr>
              <a:buSzPct val="100000"/>
              <a:buFont typeface="Arial" charset="0"/>
              <a:buChar char="-"/>
              <a:tabLst/>
              <a:defRPr kumimoji="0" lang="en-US" sz="1500" b="0" i="0" u="none" strike="noStrike" kern="1200" cap="none" spc="0" normalizeH="0" baseline="0" noProof="0" dirty="0" smtClean="0">
                <a:ln>
                  <a:noFill/>
                </a:ln>
                <a:solidFill>
                  <a:srgbClr val="000000"/>
                </a:solidFill>
                <a:effectLst/>
                <a:uLnTx/>
                <a:uFillTx/>
                <a:latin typeface="+mn-lt"/>
                <a:ea typeface="+mn-ea"/>
                <a:cs typeface="+mn-cs"/>
              </a:defRPr>
            </a:lvl2pPr>
            <a:lvl3pPr marL="742950" marR="0" indent="-285750" algn="l" defTabSz="914400" rtl="0" eaLnBrk="1" fontAlgn="base" latinLnBrk="0" hangingPunct="1">
              <a:lnSpc>
                <a:spcPct val="85000"/>
              </a:lnSpc>
              <a:spcBef>
                <a:spcPct val="22000"/>
              </a:spcBef>
              <a:spcAft>
                <a:spcPct val="22000"/>
              </a:spcAft>
              <a:buClr>
                <a:schemeClr val="tx1">
                  <a:lumMod val="65000"/>
                  <a:lumOff val="35000"/>
                </a:schemeClr>
              </a:buClr>
              <a:buSzPct val="93000"/>
              <a:buFont typeface="Arial" charset="0"/>
              <a:buChar char="□"/>
              <a:tabLst/>
              <a:defRPr kumimoji="0" lang="en-US" sz="1400" b="0" i="0" u="none" strike="noStrike" kern="1200" cap="none" spc="0" normalizeH="0" baseline="0" noProof="0" dirty="0" smtClean="0">
                <a:ln>
                  <a:noFill/>
                </a:ln>
                <a:solidFill>
                  <a:srgbClr val="000000"/>
                </a:solidFill>
                <a:effectLst/>
                <a:uLnTx/>
                <a:uFillTx/>
                <a:latin typeface="+mn-lt"/>
                <a:ea typeface="+mn-ea"/>
                <a:cs typeface="+mn-cs"/>
              </a:defRPr>
            </a:lvl3pPr>
            <a:lvl4pPr marL="460375" marR="0" indent="-230188" algn="l" defTabSz="914400" rtl="0" eaLnBrk="1" fontAlgn="base" latinLnBrk="0" hangingPunct="1">
              <a:lnSpc>
                <a:spcPct val="85000"/>
              </a:lnSpc>
              <a:spcBef>
                <a:spcPct val="22000"/>
              </a:spcBef>
              <a:spcAft>
                <a:spcPct val="22000"/>
              </a:spcAft>
              <a:buClr>
                <a:schemeClr val="tx1">
                  <a:lumMod val="65000"/>
                  <a:lumOff val="35000"/>
                </a:schemeClr>
              </a:buClr>
              <a:buSzPct val="100000"/>
              <a:buFont typeface="Wingdings" pitchFamily="2" charset="2"/>
              <a:buChar char="§"/>
              <a:tabLst/>
              <a:defRPr kumimoji="0" lang="en-US" sz="1300" b="0" i="0" u="none" strike="noStrike" kern="1200" cap="none" spc="0" normalizeH="0" baseline="0" noProof="0" dirty="0" smtClean="0">
                <a:ln>
                  <a:noFill/>
                </a:ln>
                <a:solidFill>
                  <a:srgbClr val="000000"/>
                </a:solidFill>
                <a:effectLst/>
                <a:uLnTx/>
                <a:uFillTx/>
                <a:latin typeface="+mn-lt"/>
                <a:ea typeface="+mn-ea"/>
                <a:cs typeface="+mn-cs"/>
              </a:defRPr>
            </a:lvl4pPr>
            <a:lvl5pPr marL="460375" marR="0" indent="-230188" algn="l" defTabSz="914400" rtl="0" eaLnBrk="1" fontAlgn="base" latinLnBrk="0" hangingPunct="1">
              <a:lnSpc>
                <a:spcPct val="85000"/>
              </a:lnSpc>
              <a:spcBef>
                <a:spcPct val="22000"/>
              </a:spcBef>
              <a:spcAft>
                <a:spcPct val="22000"/>
              </a:spcAft>
              <a:buClr>
                <a:schemeClr val="tx1">
                  <a:lumMod val="65000"/>
                  <a:lumOff val="35000"/>
                </a:schemeClr>
              </a:buClr>
              <a:buSzPct val="95000"/>
              <a:buFont typeface="Courier New" pitchFamily="49" charset="0"/>
              <a:buChar char="o"/>
              <a:tabLst/>
              <a:defRPr sz="1000">
                <a:solidFill>
                  <a:schemeClr val="tx1"/>
                </a:solidFill>
                <a:latin typeface="+mn-lt"/>
              </a:defRPr>
            </a:lvl5pPr>
            <a:lvl6pPr marL="22860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6pPr>
            <a:lvl7pPr marL="27432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7pPr>
            <a:lvl8pPr marL="32004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8pPr>
            <a:lvl9pPr marL="3657600" indent="-231775" algn="l" rtl="0" eaLnBrk="1" fontAlgn="base" hangingPunct="1">
              <a:lnSpc>
                <a:spcPct val="85000"/>
              </a:lnSpc>
              <a:spcBef>
                <a:spcPct val="22000"/>
              </a:spcBef>
              <a:spcAft>
                <a:spcPct val="22000"/>
              </a:spcAft>
              <a:buClr>
                <a:srgbClr val="F47920"/>
              </a:buClr>
              <a:buSzPct val="130000"/>
              <a:buChar char="-"/>
              <a:defRPr sz="1000">
                <a:solidFill>
                  <a:schemeClr val="tx1"/>
                </a:solidFill>
                <a:latin typeface="+mn-lt"/>
              </a:defRPr>
            </a:lvl9pPr>
          </a:lstStyle>
          <a:p>
            <a:pPr algn="just">
              <a:buSzTx/>
            </a:pPr>
            <a:r>
              <a:rPr lang="en-US" dirty="0" smtClean="0">
                <a:solidFill>
                  <a:schemeClr val="accent1">
                    <a:lumMod val="50000"/>
                  </a:schemeClr>
                </a:solidFill>
                <a:latin typeface="Arial Narrow" charset="0"/>
                <a:ea typeface="Geneva" charset="0"/>
                <a:cs typeface="Arial Narrow" charset="0"/>
              </a:rPr>
              <a:t>TRC provides innovative, results-driven talent acquisition</a:t>
            </a:r>
          </a:p>
          <a:p>
            <a:pPr algn="just">
              <a:spcBef>
                <a:spcPts val="1800"/>
              </a:spcBef>
              <a:buSzTx/>
            </a:pPr>
            <a:r>
              <a:rPr lang="en-US" dirty="0" smtClean="0">
                <a:solidFill>
                  <a:schemeClr val="accent1">
                    <a:lumMod val="50000"/>
                  </a:schemeClr>
                </a:solidFill>
                <a:latin typeface="Arial Narrow" charset="0"/>
                <a:ea typeface="Geneva" charset="0"/>
                <a:cs typeface="Arial Narrow" charset="0"/>
              </a:rPr>
              <a:t>TRC brings together a team with over 30 years of combined management experience and over 20 years of combined recruitment and talent management expertise</a:t>
            </a:r>
          </a:p>
          <a:p>
            <a:pPr algn="just">
              <a:spcBef>
                <a:spcPts val="1800"/>
              </a:spcBef>
              <a:buSzTx/>
            </a:pPr>
            <a:r>
              <a:rPr lang="en-US" dirty="0" smtClean="0">
                <a:solidFill>
                  <a:schemeClr val="accent1">
                    <a:lumMod val="50000"/>
                  </a:schemeClr>
                </a:solidFill>
                <a:latin typeface="Arial Narrow" charset="0"/>
                <a:ea typeface="Geneva" charset="0"/>
                <a:cs typeface="Arial Narrow" charset="0"/>
              </a:rPr>
              <a:t>Enabled with our technology solutions, our recruitment engine has a quicker Turn </a:t>
            </a:r>
            <a:r>
              <a:rPr lang="en-US" dirty="0">
                <a:solidFill>
                  <a:schemeClr val="accent1">
                    <a:lumMod val="50000"/>
                  </a:schemeClr>
                </a:solidFill>
                <a:latin typeface="Arial Narrow" charset="0"/>
                <a:ea typeface="Geneva" charset="0"/>
                <a:cs typeface="Arial Narrow" charset="0"/>
              </a:rPr>
              <a:t>A</a:t>
            </a:r>
            <a:r>
              <a:rPr lang="en-US" dirty="0" smtClean="0">
                <a:solidFill>
                  <a:schemeClr val="accent1">
                    <a:lumMod val="50000"/>
                  </a:schemeClr>
                </a:solidFill>
                <a:latin typeface="Arial Narrow" charset="0"/>
                <a:ea typeface="Geneva" charset="0"/>
                <a:cs typeface="Arial Narrow" charset="0"/>
              </a:rPr>
              <a:t>round </a:t>
            </a:r>
            <a:r>
              <a:rPr lang="en-US" dirty="0">
                <a:solidFill>
                  <a:schemeClr val="accent1">
                    <a:lumMod val="50000"/>
                  </a:schemeClr>
                </a:solidFill>
                <a:latin typeface="Arial Narrow" charset="0"/>
                <a:ea typeface="Geneva" charset="0"/>
                <a:cs typeface="Arial Narrow" charset="0"/>
              </a:rPr>
              <a:t>T</a:t>
            </a:r>
            <a:r>
              <a:rPr lang="en-US" dirty="0" smtClean="0">
                <a:solidFill>
                  <a:schemeClr val="accent1">
                    <a:lumMod val="50000"/>
                  </a:schemeClr>
                </a:solidFill>
                <a:latin typeface="Arial Narrow" charset="0"/>
                <a:ea typeface="Geneva" charset="0"/>
                <a:cs typeface="Arial Narrow" charset="0"/>
              </a:rPr>
              <a:t>ime in comparison to our competitors.</a:t>
            </a:r>
          </a:p>
          <a:p>
            <a:pPr algn="just">
              <a:spcBef>
                <a:spcPts val="1800"/>
              </a:spcBef>
              <a:buSzTx/>
            </a:pPr>
            <a:r>
              <a:rPr lang="en-US" dirty="0" smtClean="0">
                <a:solidFill>
                  <a:schemeClr val="accent1">
                    <a:lumMod val="50000"/>
                  </a:schemeClr>
                </a:solidFill>
                <a:latin typeface="Arial Narrow" charset="0"/>
                <a:ea typeface="Geneva" charset="0"/>
                <a:cs typeface="Arial Narrow" charset="0"/>
              </a:rPr>
              <a:t>In the last one year, since the launch of TRC, we have on-boarded some clients Overseas and  in Nigeria  Domestic markets. </a:t>
            </a:r>
            <a:endParaRPr lang="en-US" dirty="0">
              <a:solidFill>
                <a:schemeClr val="accent1">
                  <a:lumMod val="50000"/>
                </a:schemeClr>
              </a:solidFill>
              <a:latin typeface="Arial Narrow" charset="0"/>
              <a:ea typeface="Geneva" charset="0"/>
              <a:cs typeface="Arial Narrow" charset="0"/>
            </a:endParaRPr>
          </a:p>
        </p:txBody>
      </p:sp>
      <p:sp>
        <p:nvSpPr>
          <p:cNvPr id="8" name="Freeform 5"/>
          <p:cNvSpPr>
            <a:spLocks/>
          </p:cNvSpPr>
          <p:nvPr/>
        </p:nvSpPr>
        <p:spPr bwMode="auto">
          <a:xfrm rot="1259559">
            <a:off x="3787950" y="1353975"/>
            <a:ext cx="2354262" cy="4625975"/>
          </a:xfrm>
          <a:custGeom>
            <a:avLst/>
            <a:gdLst>
              <a:gd name="T0" fmla="*/ 2147483647 w 1812"/>
              <a:gd name="T1" fmla="*/ 0 h 3563"/>
              <a:gd name="T2" fmla="*/ 2147483647 w 1812"/>
              <a:gd name="T3" fmla="*/ 2147483647 h 3563"/>
              <a:gd name="T4" fmla="*/ 0 w 1812"/>
              <a:gd name="T5" fmla="*/ 2147483647 h 3563"/>
              <a:gd name="T6" fmla="*/ 2147483647 w 1812"/>
              <a:gd name="T7" fmla="*/ 2147483647 h 3563"/>
              <a:gd name="T8" fmla="*/ 2147483647 w 1812"/>
              <a:gd name="T9" fmla="*/ 2147483647 h 3563"/>
              <a:gd name="T10" fmla="*/ 2147483647 w 1812"/>
              <a:gd name="T11" fmla="*/ 2147483647 h 3563"/>
              <a:gd name="T12" fmla="*/ 2147483647 w 1812"/>
              <a:gd name="T13" fmla="*/ 2147483647 h 3563"/>
              <a:gd name="T14" fmla="*/ 2147483647 w 1812"/>
              <a:gd name="T15" fmla="*/ 2147483647 h 3563"/>
              <a:gd name="T16" fmla="*/ 2147483647 w 1812"/>
              <a:gd name="T17" fmla="*/ 2147483647 h 3563"/>
              <a:gd name="T18" fmla="*/ 2147483647 w 1812"/>
              <a:gd name="T19" fmla="*/ 2147483647 h 3563"/>
              <a:gd name="T20" fmla="*/ 2147483647 w 1812"/>
              <a:gd name="T21" fmla="*/ 2147483647 h 3563"/>
              <a:gd name="T22" fmla="*/ 2147483647 w 1812"/>
              <a:gd name="T23" fmla="*/ 2147483647 h 3563"/>
              <a:gd name="T24" fmla="*/ 2147483647 w 1812"/>
              <a:gd name="T25" fmla="*/ 2147483647 h 3563"/>
              <a:gd name="T26" fmla="*/ 2147483647 w 1812"/>
              <a:gd name="T27" fmla="*/ 2147483647 h 3563"/>
              <a:gd name="T28" fmla="*/ 2147483647 w 1812"/>
              <a:gd name="T29" fmla="*/ 2147483647 h 3563"/>
              <a:gd name="T30" fmla="*/ 2147483647 w 1812"/>
              <a:gd name="T31" fmla="*/ 2147483647 h 3563"/>
              <a:gd name="T32" fmla="*/ 2147483647 w 1812"/>
              <a:gd name="T33" fmla="*/ 2147483647 h 3563"/>
              <a:gd name="T34" fmla="*/ 2147483647 w 1812"/>
              <a:gd name="T35" fmla="*/ 2147483647 h 3563"/>
              <a:gd name="T36" fmla="*/ 2147483647 w 1812"/>
              <a:gd name="T37" fmla="*/ 2147483647 h 3563"/>
              <a:gd name="T38" fmla="*/ 2147483647 w 1812"/>
              <a:gd name="T39" fmla="*/ 2147483647 h 3563"/>
              <a:gd name="T40" fmla="*/ 2147483647 w 1812"/>
              <a:gd name="T41" fmla="*/ 2147483647 h 3563"/>
              <a:gd name="T42" fmla="*/ 2147483647 w 1812"/>
              <a:gd name="T43" fmla="*/ 2147483647 h 3563"/>
              <a:gd name="T44" fmla="*/ 2147483647 w 1812"/>
              <a:gd name="T45" fmla="*/ 2147483647 h 3563"/>
              <a:gd name="T46" fmla="*/ 2147483647 w 1812"/>
              <a:gd name="T47" fmla="*/ 2147483647 h 3563"/>
              <a:gd name="T48" fmla="*/ 2147483647 w 1812"/>
              <a:gd name="T49" fmla="*/ 2147483647 h 3563"/>
              <a:gd name="T50" fmla="*/ 2147483647 w 1812"/>
              <a:gd name="T51" fmla="*/ 2147483647 h 3563"/>
              <a:gd name="T52" fmla="*/ 2147483647 w 1812"/>
              <a:gd name="T53" fmla="*/ 2147483647 h 3563"/>
              <a:gd name="T54" fmla="*/ 2147483647 w 1812"/>
              <a:gd name="T55" fmla="*/ 2147483647 h 3563"/>
              <a:gd name="T56" fmla="*/ 2147483647 w 1812"/>
              <a:gd name="T57" fmla="*/ 2147483647 h 3563"/>
              <a:gd name="T58" fmla="*/ 2147483647 w 1812"/>
              <a:gd name="T59" fmla="*/ 2147483647 h 3563"/>
              <a:gd name="T60" fmla="*/ 2147483647 w 1812"/>
              <a:gd name="T61" fmla="*/ 2147483647 h 3563"/>
              <a:gd name="T62" fmla="*/ 2147483647 w 1812"/>
              <a:gd name="T63" fmla="*/ 0 h 3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2"/>
              <a:gd name="T97" fmla="*/ 0 h 3563"/>
              <a:gd name="T98" fmla="*/ 1812 w 1812"/>
              <a:gd name="T99" fmla="*/ 3563 h 3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2" h="3563">
                <a:moveTo>
                  <a:pt x="46" y="0"/>
                </a:moveTo>
                <a:lnTo>
                  <a:pt x="46" y="0"/>
                </a:lnTo>
                <a:lnTo>
                  <a:pt x="26" y="127"/>
                </a:lnTo>
                <a:lnTo>
                  <a:pt x="11" y="248"/>
                </a:lnTo>
                <a:lnTo>
                  <a:pt x="5" y="375"/>
                </a:lnTo>
                <a:lnTo>
                  <a:pt x="0" y="501"/>
                </a:lnTo>
                <a:lnTo>
                  <a:pt x="5" y="607"/>
                </a:lnTo>
                <a:lnTo>
                  <a:pt x="11" y="709"/>
                </a:lnTo>
                <a:lnTo>
                  <a:pt x="21" y="815"/>
                </a:lnTo>
                <a:lnTo>
                  <a:pt x="31" y="916"/>
                </a:lnTo>
                <a:lnTo>
                  <a:pt x="51" y="1022"/>
                </a:lnTo>
                <a:lnTo>
                  <a:pt x="71" y="1124"/>
                </a:lnTo>
                <a:lnTo>
                  <a:pt x="97" y="1230"/>
                </a:lnTo>
                <a:lnTo>
                  <a:pt x="122" y="1331"/>
                </a:lnTo>
                <a:lnTo>
                  <a:pt x="157" y="1432"/>
                </a:lnTo>
                <a:lnTo>
                  <a:pt x="193" y="1534"/>
                </a:lnTo>
                <a:lnTo>
                  <a:pt x="228" y="1635"/>
                </a:lnTo>
                <a:lnTo>
                  <a:pt x="274" y="1736"/>
                </a:lnTo>
                <a:lnTo>
                  <a:pt x="319" y="1837"/>
                </a:lnTo>
                <a:lnTo>
                  <a:pt x="370" y="1933"/>
                </a:lnTo>
                <a:lnTo>
                  <a:pt x="420" y="2034"/>
                </a:lnTo>
                <a:lnTo>
                  <a:pt x="476" y="2131"/>
                </a:lnTo>
                <a:lnTo>
                  <a:pt x="537" y="2227"/>
                </a:lnTo>
                <a:lnTo>
                  <a:pt x="598" y="2323"/>
                </a:lnTo>
                <a:lnTo>
                  <a:pt x="663" y="2419"/>
                </a:lnTo>
                <a:lnTo>
                  <a:pt x="734" y="2515"/>
                </a:lnTo>
                <a:lnTo>
                  <a:pt x="805" y="2606"/>
                </a:lnTo>
                <a:lnTo>
                  <a:pt x="881" y="2702"/>
                </a:lnTo>
                <a:lnTo>
                  <a:pt x="962" y="2794"/>
                </a:lnTo>
                <a:lnTo>
                  <a:pt x="1043" y="2885"/>
                </a:lnTo>
                <a:lnTo>
                  <a:pt x="1220" y="3062"/>
                </a:lnTo>
                <a:lnTo>
                  <a:pt x="1402" y="3234"/>
                </a:lnTo>
                <a:lnTo>
                  <a:pt x="1599" y="3401"/>
                </a:lnTo>
                <a:lnTo>
                  <a:pt x="1812" y="3563"/>
                </a:lnTo>
                <a:lnTo>
                  <a:pt x="1630" y="3406"/>
                </a:lnTo>
                <a:lnTo>
                  <a:pt x="1463" y="3244"/>
                </a:lnTo>
                <a:lnTo>
                  <a:pt x="1301" y="3072"/>
                </a:lnTo>
                <a:lnTo>
                  <a:pt x="1154" y="2900"/>
                </a:lnTo>
                <a:lnTo>
                  <a:pt x="1018" y="2728"/>
                </a:lnTo>
                <a:lnTo>
                  <a:pt x="886" y="2546"/>
                </a:lnTo>
                <a:lnTo>
                  <a:pt x="775" y="2363"/>
                </a:lnTo>
                <a:lnTo>
                  <a:pt x="668" y="2176"/>
                </a:lnTo>
                <a:lnTo>
                  <a:pt x="577" y="1989"/>
                </a:lnTo>
                <a:lnTo>
                  <a:pt x="496" y="1797"/>
                </a:lnTo>
                <a:lnTo>
                  <a:pt x="425" y="1604"/>
                </a:lnTo>
                <a:lnTo>
                  <a:pt x="395" y="1503"/>
                </a:lnTo>
                <a:lnTo>
                  <a:pt x="370" y="1407"/>
                </a:lnTo>
                <a:lnTo>
                  <a:pt x="345" y="1306"/>
                </a:lnTo>
                <a:lnTo>
                  <a:pt x="324" y="1210"/>
                </a:lnTo>
                <a:lnTo>
                  <a:pt x="304" y="1108"/>
                </a:lnTo>
                <a:lnTo>
                  <a:pt x="294" y="1007"/>
                </a:lnTo>
                <a:lnTo>
                  <a:pt x="279" y="906"/>
                </a:lnTo>
                <a:lnTo>
                  <a:pt x="274" y="810"/>
                </a:lnTo>
                <a:lnTo>
                  <a:pt x="269" y="709"/>
                </a:lnTo>
                <a:lnTo>
                  <a:pt x="264" y="607"/>
                </a:lnTo>
                <a:lnTo>
                  <a:pt x="269" y="491"/>
                </a:lnTo>
                <a:lnTo>
                  <a:pt x="274" y="375"/>
                </a:lnTo>
                <a:lnTo>
                  <a:pt x="284" y="263"/>
                </a:lnTo>
                <a:lnTo>
                  <a:pt x="299" y="147"/>
                </a:lnTo>
                <a:lnTo>
                  <a:pt x="46" y="0"/>
                </a:lnTo>
                <a:close/>
              </a:path>
            </a:pathLst>
          </a:custGeom>
          <a:gradFill flip="none" rotWithShape="1">
            <a:gsLst>
              <a:gs pos="100000">
                <a:srgbClr val="589ABC"/>
              </a:gs>
              <a:gs pos="4000">
                <a:schemeClr val="bg1"/>
              </a:gs>
            </a:gsLst>
            <a:lin ang="0" scaled="1"/>
            <a:tileRect/>
          </a:gradFill>
          <a:ln>
            <a:noFill/>
          </a:ln>
        </p:spPr>
        <p:txBody>
          <a:bodyPr/>
          <a:lstStyle/>
          <a:p>
            <a:endParaRPr lang="en-US"/>
          </a:p>
        </p:txBody>
      </p:sp>
      <p:pic>
        <p:nvPicPr>
          <p:cNvPr id="9" name="Picture 3" descr="C:\Users\Abayomi\Documents\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0759" y="2737704"/>
            <a:ext cx="1428206" cy="140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6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par>
                                <p:cTn id="9" presetID="2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42" presetClass="path" presetSubtype="0" accel="50000" decel="50000" fill="hold" grpId="1" nodeType="withEffect">
                                  <p:stCondLst>
                                    <p:cond delay="0"/>
                                  </p:stCondLst>
                                  <p:childTnLst>
                                    <p:animMotion origin="layout" path="M 4.44444E-6 -2.08189E-7 L -0.03559 -0.18922 " pathEditMode="relative" rAng="0" ptsTypes="AA">
                                      <p:cBhvr>
                                        <p:cTn id="13" dur="1000" spd="-100000" fill="hold"/>
                                        <p:tgtEl>
                                          <p:spTgt spid="8"/>
                                        </p:tgtEl>
                                        <p:attrNameLst>
                                          <p:attrName>ppt_x</p:attrName>
                                          <p:attrName>ppt_y</p:attrName>
                                        </p:attrNameLst>
                                      </p:cBhvr>
                                      <p:rCtr x="-178800" y="-946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MoGfkbNGEO.SrZ3X4n94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rs6E4cPPEy1oQKO6z0NE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mBkuMd83UGIUsdavNpMI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Custom 2">
      <a:dk1>
        <a:srgbClr val="000000"/>
      </a:dk1>
      <a:lt1>
        <a:srgbClr val="FFFFFF"/>
      </a:lt1>
      <a:dk2>
        <a:srgbClr val="F68B1F"/>
      </a:dk2>
      <a:lt2>
        <a:srgbClr val="231F20"/>
      </a:lt2>
      <a:accent1>
        <a:srgbClr val="F9B460"/>
      </a:accent1>
      <a:accent2>
        <a:srgbClr val="FFDA73"/>
      </a:accent2>
      <a:accent3>
        <a:srgbClr val="ECDCB9"/>
      </a:accent3>
      <a:accent4>
        <a:srgbClr val="A17C4C"/>
      </a:accent4>
      <a:accent5>
        <a:srgbClr val="DFD34C"/>
      </a:accent5>
      <a:accent6>
        <a:srgbClr val="DD716E"/>
      </a:accent6>
      <a:hlink>
        <a:srgbClr val="000000"/>
      </a:hlink>
      <a:folHlink>
        <a:srgbClr val="00000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txDef>
      <a:spPr bwMode="gray">
        <a:solidFill>
          <a:schemeClr val="bg1"/>
        </a:solidFill>
        <a:ln w="9525">
          <a:noFill/>
          <a:miter lim="800000"/>
          <a:headEnd/>
          <a:tailEnd/>
        </a:ln>
      </a:spPr>
      <a:bodyPr wrap="square" lIns="44450" tIns="44450" rIns="182880" bIns="44450" anchor="ctr" anchorCtr="0">
        <a:noAutofit/>
      </a:bodyPr>
      <a:lstStyle>
        <a:defPPr>
          <a:defRPr sz="2600" dirty="0" smtClean="0"/>
        </a:defPPr>
      </a:lstStyle>
    </a:txDef>
  </a:objectDefaults>
  <a:extraClrSchemeLst>
    <a:extraClrScheme>
      <a:clrScheme name="Firstsource_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irstsource_p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irstsource_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irstsource_pp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irstsource_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irstsource_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irstsource_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irstsource_ppt 8">
        <a:dk1>
          <a:srgbClr val="000000"/>
        </a:dk1>
        <a:lt1>
          <a:srgbClr val="FFFFFF"/>
        </a:lt1>
        <a:dk2>
          <a:srgbClr val="FF7800"/>
        </a:dk2>
        <a:lt2>
          <a:srgbClr val="6B6B61"/>
        </a:lt2>
        <a:accent1>
          <a:srgbClr val="8B1919"/>
        </a:accent1>
        <a:accent2>
          <a:srgbClr val="FF5900"/>
        </a:accent2>
        <a:accent3>
          <a:srgbClr val="FFFFFF"/>
        </a:accent3>
        <a:accent4>
          <a:srgbClr val="000000"/>
        </a:accent4>
        <a:accent5>
          <a:srgbClr val="C4ABAB"/>
        </a:accent5>
        <a:accent6>
          <a:srgbClr val="E75000"/>
        </a:accent6>
        <a:hlink>
          <a:srgbClr val="FF6600"/>
        </a:hlink>
        <a:folHlink>
          <a:srgbClr val="E6E6D9"/>
        </a:folHlink>
      </a:clrScheme>
      <a:clrMap bg1="lt1" tx1="dk1" bg2="lt2" tx2="dk2" accent1="accent1" accent2="accent2" accent3="accent3" accent4="accent4" accent5="accent5" accent6="accent6" hlink="hlink" folHlink="folHlink"/>
    </a:extraClrScheme>
    <a:extraClrScheme>
      <a:clrScheme name="Firstsource_ppt 9">
        <a:dk1>
          <a:srgbClr val="000000"/>
        </a:dk1>
        <a:lt1>
          <a:srgbClr val="FFFFFF"/>
        </a:lt1>
        <a:dk2>
          <a:srgbClr val="FF7800"/>
        </a:dk2>
        <a:lt2>
          <a:srgbClr val="4D4D4D"/>
        </a:lt2>
        <a:accent1>
          <a:srgbClr val="8B1919"/>
        </a:accent1>
        <a:accent2>
          <a:srgbClr val="FF5900"/>
        </a:accent2>
        <a:accent3>
          <a:srgbClr val="FFFFFF"/>
        </a:accent3>
        <a:accent4>
          <a:srgbClr val="000000"/>
        </a:accent4>
        <a:accent5>
          <a:srgbClr val="C4ABAB"/>
        </a:accent5>
        <a:accent6>
          <a:srgbClr val="E75000"/>
        </a:accent6>
        <a:hlink>
          <a:srgbClr val="FF6600"/>
        </a:hlink>
        <a:folHlink>
          <a:srgbClr val="E6E6D9"/>
        </a:folHlink>
      </a:clrScheme>
      <a:clrMap bg1="lt1" tx1="dk1" bg2="lt2" tx2="dk2" accent1="accent1" accent2="accent2" accent3="accent3" accent4="accent4" accent5="accent5" accent6="accent6" hlink="hlink" folHlink="folHlink"/>
    </a:extraClrScheme>
    <a:extraClrScheme>
      <a:clrScheme name="Firstsource_ppt 10">
        <a:dk1>
          <a:srgbClr val="000000"/>
        </a:dk1>
        <a:lt1>
          <a:srgbClr val="FFFFFF"/>
        </a:lt1>
        <a:dk2>
          <a:srgbClr val="FF6600"/>
        </a:dk2>
        <a:lt2>
          <a:srgbClr val="4D4D4D"/>
        </a:lt2>
        <a:accent1>
          <a:srgbClr val="D5CCAF"/>
        </a:accent1>
        <a:accent2>
          <a:srgbClr val="FF6600"/>
        </a:accent2>
        <a:accent3>
          <a:srgbClr val="FFFFFF"/>
        </a:accent3>
        <a:accent4>
          <a:srgbClr val="000000"/>
        </a:accent4>
        <a:accent5>
          <a:srgbClr val="E7E2D4"/>
        </a:accent5>
        <a:accent6>
          <a:srgbClr val="E75C00"/>
        </a:accent6>
        <a:hlink>
          <a:srgbClr val="FF6600"/>
        </a:hlink>
        <a:folHlink>
          <a:srgbClr val="E6E6D9"/>
        </a:folHlink>
      </a:clrScheme>
      <a:clrMap bg1="lt1" tx1="dk1" bg2="lt2" tx2="dk2" accent1="accent1" accent2="accent2" accent3="accent3" accent4="accent4" accent5="accent5" accent6="accent6" hlink="hlink" folHlink="folHlink"/>
    </a:extraClrScheme>
    <a:extraClrScheme>
      <a:clrScheme name="Firstsource_ppt 11">
        <a:dk1>
          <a:srgbClr val="000000"/>
        </a:dk1>
        <a:lt1>
          <a:srgbClr val="FFFFFF"/>
        </a:lt1>
        <a:dk2>
          <a:srgbClr val="FF6600"/>
        </a:dk2>
        <a:lt2>
          <a:srgbClr val="4D4D4D"/>
        </a:lt2>
        <a:accent1>
          <a:srgbClr val="D5CCAF"/>
        </a:accent1>
        <a:accent2>
          <a:srgbClr val="F7941D"/>
        </a:accent2>
        <a:accent3>
          <a:srgbClr val="FFFFFF"/>
        </a:accent3>
        <a:accent4>
          <a:srgbClr val="000000"/>
        </a:accent4>
        <a:accent5>
          <a:srgbClr val="E7E2D4"/>
        </a:accent5>
        <a:accent6>
          <a:srgbClr val="E08619"/>
        </a:accent6>
        <a:hlink>
          <a:srgbClr val="4D4D4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pstream">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4754975</TotalTime>
  <Words>1327</Words>
  <Application>Microsoft Office PowerPoint</Application>
  <PresentationFormat>A4 Paper (210x297 mm)</PresentationFormat>
  <Paragraphs>228</Paragraphs>
  <Slides>18</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blank</vt:lpstr>
      <vt:lpstr>Slipstream</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agnelofr</dc:creator>
  <cp:lastModifiedBy>Maestrokay</cp:lastModifiedBy>
  <cp:revision>406</cp:revision>
  <cp:lastPrinted>2017-01-12T15:51:50Z</cp:lastPrinted>
  <dcterms:created xsi:type="dcterms:W3CDTF">2013-05-15T18:04:49Z</dcterms:created>
  <dcterms:modified xsi:type="dcterms:W3CDTF">2017-01-18T13:51:23Z</dcterms:modified>
</cp:coreProperties>
</file>